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5"/>
  </p:notesMasterIdLst>
  <p:sldIdLst>
    <p:sldId id="295"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Lst>
  <p:sldSz cx="9144000" cy="5143500" type="screen16x9"/>
  <p:notesSz cx="6858000" cy="9144000"/>
  <p:embeddedFontLst>
    <p:embeddedFont>
      <p:font typeface="Dosis ExtraLight" pitchFamily="2" charset="0"/>
      <p:regular r:id="rId26"/>
      <p:bold r:id="rId27"/>
    </p:embeddedFont>
    <p:embeddedFont>
      <p:font typeface="Dosis Medium" pitchFamily="2" charset="0"/>
      <p:regular r:id="rId28"/>
    </p:embeddedFont>
    <p:embeddedFont>
      <p:font typeface="Quantico" panose="020B0604020202020204" charset="0"/>
      <p:regular r:id="rId29"/>
      <p:bold r:id="rId30"/>
      <p:italic r:id="rId31"/>
      <p:boldItalic r:id="rId32"/>
    </p:embeddedFont>
    <p:embeddedFont>
      <p:font typeface="Titillium Web" panose="00000500000000000000" pitchFamily="2" charset="0"/>
      <p:regular r:id="rId33"/>
      <p:bold r:id="rId34"/>
      <p:italic r:id="rId35"/>
      <p:boldItalic r:id="rId36"/>
    </p:embeddedFont>
    <p:embeddedFont>
      <p:font typeface="Titillium Web Light" panose="000004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49" autoAdjust="0"/>
  </p:normalViewPr>
  <p:slideViewPr>
    <p:cSldViewPr snapToGrid="0">
      <p:cViewPr varScale="1">
        <p:scale>
          <a:sx n="69" d="100"/>
          <a:sy n="69" d="100"/>
        </p:scale>
        <p:origin x="60"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9a84f7128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e9a84f7128_4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9152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9a84f7128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9a84f7128_4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Body language &amp; engagement</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Barrier for many people who are not comfortable with interpersonal communications</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Key indicator of people being non-receptive, disinterested or lacking confidence</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Eye contact, eye contact, eye contact!</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Be relaxed, keep an open stance</a:t>
            </a:r>
            <a:endParaRPr/>
          </a:p>
          <a:p>
            <a:pPr marL="457200" lvl="0"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Distractions</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Laptops, phones, e-mail, chat – ask for people’s attention</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Some distractions are external to your exchange</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Not all distractions can be avoided or controlled</a:t>
            </a:r>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19017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9a84f7128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e9a84f7128_4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Delivery methods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Are you using the right medium?</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Are you explaining your concept in simple or easy to follow terms?  (Avoid acronym soup)</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Are people in your audience visual or auditory learners?</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Even for auditory learners, images can make abstract concepts easier to follow</a:t>
            </a:r>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99371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9a84f7128_4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e9a84f7128_4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Do this with your visual presentation:</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Don’t start with the eye charts</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Walk through your concept slowly</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Periodically ensure that people are following with your walk through</a:t>
            </a:r>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59289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9a84f7128_4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e9a84f7128_4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63660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9a84f7128_4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e9a84f7128_4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303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9a84f7128_4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e9a84f7128_4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236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9a84f7128_4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e9a84f7128_4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5486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9a84f7128_4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e9a84f7128_4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098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9a84f7128_4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e9a84f7128_4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37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9a84f7128_4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e9a84f7128_4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64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9a84f7128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ge9a84f7128_4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400"/>
              <a:buChar char="●"/>
            </a:pPr>
            <a:r>
              <a:rPr lang="en" sz="1100">
                <a:solidFill>
                  <a:srgbClr val="F2F2F2"/>
                </a:solidFill>
                <a:latin typeface="Titillium Web Light"/>
                <a:ea typeface="Titillium Web Light"/>
                <a:cs typeface="Titillium Web Light"/>
                <a:sym typeface="Titillium Web Light"/>
              </a:rPr>
              <a:t>Co-leader - Austin VMUG &amp; PowerShell User Group</a:t>
            </a:r>
            <a:endParaRPr/>
          </a:p>
          <a:p>
            <a:pPr marL="285750" lvl="0" indent="-285750" algn="l" rtl="0">
              <a:lnSpc>
                <a:spcPct val="100000"/>
              </a:lnSpc>
              <a:spcBef>
                <a:spcPts val="0"/>
              </a:spcBef>
              <a:spcAft>
                <a:spcPts val="0"/>
              </a:spcAft>
              <a:buSzPts val="1400"/>
              <a:buChar char="●"/>
            </a:pPr>
            <a:r>
              <a:rPr lang="en" sz="1100">
                <a:solidFill>
                  <a:srgbClr val="F2F2F2"/>
                </a:solidFill>
                <a:latin typeface="Titillium Web Light"/>
                <a:ea typeface="Titillium Web Light"/>
                <a:cs typeface="Titillium Web Light"/>
                <a:sym typeface="Titillium Web Light"/>
              </a:rPr>
              <a:t>Green hat, big grin and the loud "Howdy Y'all.“</a:t>
            </a:r>
            <a:endParaRPr/>
          </a:p>
          <a:p>
            <a:pPr marL="285750" lvl="0" indent="-196850" algn="l" rtl="0">
              <a:lnSpc>
                <a:spcPct val="100000"/>
              </a:lnSpc>
              <a:spcBef>
                <a:spcPts val="0"/>
              </a:spcBef>
              <a:spcAft>
                <a:spcPts val="0"/>
              </a:spcAft>
              <a:buSzPts val="1400"/>
              <a:buNone/>
            </a:pPr>
            <a:endParaRPr sz="1100">
              <a:solidFill>
                <a:srgbClr val="F2F2F2"/>
              </a:solidFill>
              <a:latin typeface="Titillium Web Light"/>
              <a:ea typeface="Titillium Web Light"/>
              <a:cs typeface="Titillium Web Light"/>
              <a:sym typeface="Titillium Web Light"/>
            </a:endParaRPr>
          </a:p>
          <a:p>
            <a:pPr marL="285750" lvl="0" indent="-285750" algn="l" rtl="0">
              <a:lnSpc>
                <a:spcPct val="100000"/>
              </a:lnSpc>
              <a:spcBef>
                <a:spcPts val="0"/>
              </a:spcBef>
              <a:spcAft>
                <a:spcPts val="0"/>
              </a:spcAft>
              <a:buSzPts val="1400"/>
              <a:buChar char="●"/>
            </a:pPr>
            <a:r>
              <a:rPr lang="en" sz="1100">
                <a:solidFill>
                  <a:srgbClr val="F2F2F2"/>
                </a:solidFill>
                <a:latin typeface="Titillium Web Light"/>
                <a:ea typeface="Titillium Web Light"/>
                <a:cs typeface="Titillium Web Light"/>
                <a:sym typeface="Titillium Web Light"/>
              </a:rPr>
              <a:t>Push yourself outside of your comfort zone</a:t>
            </a:r>
            <a:endParaRPr/>
          </a:p>
          <a:p>
            <a:pPr marL="285750" lvl="0" indent="-285750" algn="l" rtl="0">
              <a:lnSpc>
                <a:spcPct val="100000"/>
              </a:lnSpc>
              <a:spcBef>
                <a:spcPts val="0"/>
              </a:spcBef>
              <a:spcAft>
                <a:spcPts val="0"/>
              </a:spcAft>
              <a:buSzPts val="1400"/>
              <a:buChar char="●"/>
            </a:pPr>
            <a:r>
              <a:rPr lang="en" sz="1100">
                <a:solidFill>
                  <a:srgbClr val="F2F2F2"/>
                </a:solidFill>
                <a:latin typeface="Titillium Web Light"/>
                <a:ea typeface="Titillium Web Light"/>
                <a:cs typeface="Titillium Web Light"/>
                <a:sym typeface="Titillium Web Light"/>
              </a:rPr>
              <a:t>Learn more about any topic of interest</a:t>
            </a:r>
            <a:endParaRPr/>
          </a:p>
          <a:p>
            <a:pPr marL="285750" lvl="0" indent="-285750" algn="l" rtl="0">
              <a:lnSpc>
                <a:spcPct val="100000"/>
              </a:lnSpc>
              <a:spcBef>
                <a:spcPts val="0"/>
              </a:spcBef>
              <a:spcAft>
                <a:spcPts val="0"/>
              </a:spcAft>
              <a:buSzPts val="1400"/>
              <a:buChar char="●"/>
            </a:pPr>
            <a:r>
              <a:rPr lang="en" sz="1100">
                <a:solidFill>
                  <a:srgbClr val="F2F2F2"/>
                </a:solidFill>
                <a:latin typeface="Titillium Web Light"/>
                <a:ea typeface="Titillium Web Light"/>
                <a:cs typeface="Titillium Web Light"/>
                <a:sym typeface="Titillium Web Light"/>
              </a:rPr>
              <a:t>Stop letting fear keep you from sharing with others</a:t>
            </a:r>
            <a:endParaRPr/>
          </a:p>
          <a:p>
            <a:pPr marL="285750" lvl="0" indent="-285750" algn="l" rtl="0">
              <a:lnSpc>
                <a:spcPct val="100000"/>
              </a:lnSpc>
              <a:spcBef>
                <a:spcPts val="0"/>
              </a:spcBef>
              <a:spcAft>
                <a:spcPts val="0"/>
              </a:spcAft>
              <a:buSzPts val="1400"/>
              <a:buChar char="●"/>
            </a:pPr>
            <a:r>
              <a:rPr lang="en" sz="1100">
                <a:solidFill>
                  <a:srgbClr val="F2F2F2"/>
                </a:solidFill>
                <a:latin typeface="Titillium Web Light"/>
                <a:ea typeface="Titillium Web Light"/>
                <a:cs typeface="Titillium Web Light"/>
                <a:sym typeface="Titillium Web Light"/>
              </a:rPr>
              <a:t>Share your knowledge (Perspective is important)</a:t>
            </a:r>
            <a:endParaRPr/>
          </a:p>
          <a:p>
            <a:pPr marL="285750" lvl="0" indent="-285750" algn="l" rtl="0">
              <a:lnSpc>
                <a:spcPct val="100000"/>
              </a:lnSpc>
              <a:spcBef>
                <a:spcPts val="0"/>
              </a:spcBef>
              <a:spcAft>
                <a:spcPts val="0"/>
              </a:spcAft>
              <a:buSzPts val="1400"/>
              <a:buChar char="●"/>
            </a:pPr>
            <a:r>
              <a:rPr lang="en" sz="1100">
                <a:solidFill>
                  <a:srgbClr val="F2F2F2"/>
                </a:solidFill>
                <a:latin typeface="Titillium Web Light"/>
                <a:ea typeface="Titillium Web Light"/>
                <a:cs typeface="Titillium Web Light"/>
                <a:sym typeface="Titillium Web Light"/>
              </a:rPr>
              <a:t>Teach whatever you can (Be The Master)</a:t>
            </a:r>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98842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9a84f7128_4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e9a84f7128_4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990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9a84f7128_4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e9a84f7128_4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2700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9a84f7128_4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e9a84f7128_4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570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9a84f7128_4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e9a84f7128_4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35650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9a84f7128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e9a84f7128_4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21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e9a84f7128_4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e9a84f7128_4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l" rtl="0">
              <a:lnSpc>
                <a:spcPct val="100000"/>
              </a:lnSpc>
              <a:spcBef>
                <a:spcPts val="0"/>
              </a:spcBef>
              <a:spcAft>
                <a:spcPts val="0"/>
              </a:spcAft>
              <a:buSzPts val="1400"/>
              <a:buChar char="○"/>
            </a:pPr>
            <a:r>
              <a:rPr lang="en" sz="1800" dirty="0">
                <a:solidFill>
                  <a:srgbClr val="F2F2F2"/>
                </a:solidFill>
                <a:latin typeface="Titillium Web Light"/>
                <a:ea typeface="Titillium Web Light"/>
                <a:cs typeface="Titillium Web Light"/>
                <a:sym typeface="Titillium Web Light"/>
              </a:rPr>
              <a:t>Merriam-Webster: “the act or process of using words, sounds, signs, or behaviors to express or exchange information or to express your ideas, thoughts, feelings, etc., to someone else.”</a:t>
            </a:r>
            <a:endParaRPr dirty="0"/>
          </a:p>
          <a:p>
            <a:pPr marL="914400" lvl="1" indent="-317500" algn="l" rtl="0">
              <a:lnSpc>
                <a:spcPct val="100000"/>
              </a:lnSpc>
              <a:spcBef>
                <a:spcPts val="0"/>
              </a:spcBef>
              <a:spcAft>
                <a:spcPts val="0"/>
              </a:spcAft>
              <a:buSzPts val="1400"/>
              <a:buChar char="○"/>
            </a:pPr>
            <a:r>
              <a:rPr lang="en" sz="1800" dirty="0">
                <a:solidFill>
                  <a:srgbClr val="F2F2F2"/>
                </a:solidFill>
                <a:latin typeface="Titillium Web Light"/>
                <a:ea typeface="Titillium Web Light"/>
                <a:cs typeface="Titillium Web Light"/>
                <a:sym typeface="Titillium Web Light"/>
              </a:rPr>
              <a:t>Google: “the imparting or exchanging of information by speaking, writing, or using some other medium” and “means of sending or receiving information, such as telephone lines/computers.”</a:t>
            </a:r>
            <a:endParaRPr dirty="0"/>
          </a:p>
          <a:p>
            <a:pPr marL="914400" lvl="1" indent="-317500" algn="l" rtl="0">
              <a:lnSpc>
                <a:spcPct val="100000"/>
              </a:lnSpc>
              <a:spcBef>
                <a:spcPts val="0"/>
              </a:spcBef>
              <a:spcAft>
                <a:spcPts val="0"/>
              </a:spcAft>
              <a:buSzPts val="1400"/>
              <a:buChar char="○"/>
            </a:pPr>
            <a:r>
              <a:rPr lang="en" sz="1800" dirty="0">
                <a:solidFill>
                  <a:srgbClr val="F2F2F2"/>
                </a:solidFill>
                <a:latin typeface="Titillium Web Light"/>
                <a:ea typeface="Titillium Web Light"/>
                <a:cs typeface="Titillium Web Light"/>
                <a:sym typeface="Titillium Web Light"/>
              </a:rPr>
              <a:t>Effective communications (by Joe): Ensuring that you &amp; your audience are both understood, and feel that it was a successful exchange</a:t>
            </a:r>
            <a:endParaRPr dirty="0"/>
          </a:p>
          <a:p>
            <a:pPr marL="457200" lvl="0" indent="-22860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02335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a84f7128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e9a84f7128_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076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9a84f7128_4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e9a84f7128_4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Perceptions/Notions</a:t>
            </a:r>
            <a:endParaRPr/>
          </a:p>
          <a:p>
            <a:pPr marL="457200" lvl="0"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What Prevents Effective Communication</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Your emotions</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Others’ emotions</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Stress and other external influences</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Lack of focus</a:t>
            </a:r>
            <a:endParaRPr/>
          </a:p>
          <a:p>
            <a:pPr marL="457200" lvl="0"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Personality as Code</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Change your defaults</a:t>
            </a:r>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51622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9a84f7128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e9a84f7128_4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100" b="1" i="0" u="none" strike="noStrike" cap="none">
                <a:solidFill>
                  <a:srgbClr val="000000"/>
                </a:solidFill>
                <a:latin typeface="Arial"/>
                <a:ea typeface="Arial"/>
                <a:cs typeface="Arial"/>
                <a:sym typeface="Arial"/>
              </a:rPr>
              <a:t>Smart people focus absorbing as much knowledge as possible and showing the world that they’re cleverer than average, whereas wise people also find knowledge within and aren’t so focussed on showing it off.</a:t>
            </a:r>
            <a:endParaRPr/>
          </a:p>
          <a:p>
            <a:pPr marL="457200" lvl="0" indent="-317500" algn="l" rtl="0">
              <a:lnSpc>
                <a:spcPct val="100000"/>
              </a:lnSpc>
              <a:spcBef>
                <a:spcPts val="0"/>
              </a:spcBef>
              <a:spcAft>
                <a:spcPts val="0"/>
              </a:spcAft>
              <a:buSzPts val="1400"/>
              <a:buChar char="●"/>
            </a:pPr>
            <a:r>
              <a:rPr lang="en" sz="1100" b="0" i="0" u="none" strike="noStrike" cap="none">
                <a:solidFill>
                  <a:srgbClr val="000000"/>
                </a:solidFill>
                <a:latin typeface="Arial"/>
                <a:ea typeface="Arial"/>
                <a:cs typeface="Arial"/>
                <a:sym typeface="Arial"/>
              </a:rPr>
              <a:t>It's easier for a </a:t>
            </a:r>
            <a:r>
              <a:rPr lang="en" sz="1100" b="1" i="0" u="none" strike="noStrike" cap="none">
                <a:solidFill>
                  <a:srgbClr val="000000"/>
                </a:solidFill>
                <a:latin typeface="Arial"/>
                <a:ea typeface="Arial"/>
                <a:cs typeface="Arial"/>
                <a:sym typeface="Arial"/>
              </a:rPr>
              <a:t>wise person</a:t>
            </a:r>
            <a:r>
              <a:rPr lang="en" sz="1100" b="0" i="0" u="none" strike="noStrike" cap="none">
                <a:solidFill>
                  <a:srgbClr val="000000"/>
                </a:solidFill>
                <a:latin typeface="Arial"/>
                <a:ea typeface="Arial"/>
                <a:cs typeface="Arial"/>
                <a:sym typeface="Arial"/>
              </a:rPr>
              <a:t> to gain knowledge than for a </a:t>
            </a:r>
            <a:r>
              <a:rPr lang="en" sz="1100" b="1" i="0" u="none" strike="noStrike" cap="none">
                <a:solidFill>
                  <a:srgbClr val="000000"/>
                </a:solidFill>
                <a:latin typeface="Arial"/>
                <a:ea typeface="Arial"/>
                <a:cs typeface="Arial"/>
                <a:sym typeface="Arial"/>
              </a:rPr>
              <a:t>smart person</a:t>
            </a:r>
            <a:r>
              <a:rPr lang="en" sz="1100" b="0" i="0" u="none" strike="noStrike" cap="none">
                <a:solidFill>
                  <a:srgbClr val="000000"/>
                </a:solidFill>
                <a:latin typeface="Arial"/>
                <a:ea typeface="Arial"/>
                <a:cs typeface="Arial"/>
                <a:sym typeface="Arial"/>
              </a:rPr>
              <a:t> to gain judgment. The obvious difference is that being </a:t>
            </a:r>
            <a:r>
              <a:rPr lang="en" sz="1100" b="1" i="0" u="none" strike="noStrike" cap="none">
                <a:solidFill>
                  <a:srgbClr val="000000"/>
                </a:solidFill>
                <a:latin typeface="Arial"/>
                <a:ea typeface="Arial"/>
                <a:cs typeface="Arial"/>
                <a:sym typeface="Arial"/>
              </a:rPr>
              <a:t>smart</a:t>
            </a:r>
            <a:r>
              <a:rPr lang="en" sz="1100" b="0" i="0" u="none" strike="noStrike" cap="none">
                <a:solidFill>
                  <a:srgbClr val="000000"/>
                </a:solidFill>
                <a:latin typeface="Arial"/>
                <a:ea typeface="Arial"/>
                <a:cs typeface="Arial"/>
                <a:sym typeface="Arial"/>
              </a:rPr>
              <a:t> is a process of learning while being </a:t>
            </a:r>
            <a:r>
              <a:rPr lang="en" sz="1100" b="1" i="0" u="none" strike="noStrike" cap="none">
                <a:solidFill>
                  <a:srgbClr val="000000"/>
                </a:solidFill>
                <a:latin typeface="Arial"/>
                <a:ea typeface="Arial"/>
                <a:cs typeface="Arial"/>
                <a:sym typeface="Arial"/>
              </a:rPr>
              <a:t>wise</a:t>
            </a:r>
            <a:r>
              <a:rPr lang="en" sz="1100" b="0" i="0" u="none" strike="noStrike" cap="none">
                <a:solidFill>
                  <a:srgbClr val="000000"/>
                </a:solidFill>
                <a:latin typeface="Arial"/>
                <a:ea typeface="Arial"/>
                <a:cs typeface="Arial"/>
                <a:sym typeface="Arial"/>
              </a:rPr>
              <a:t> is a product of experience.</a:t>
            </a:r>
            <a:endParaRPr/>
          </a:p>
          <a:p>
            <a:pPr marL="457200" lvl="0" indent="-317500" algn="l" rtl="0">
              <a:lnSpc>
                <a:spcPct val="100000"/>
              </a:lnSpc>
              <a:spcBef>
                <a:spcPts val="0"/>
              </a:spcBef>
              <a:spcAft>
                <a:spcPts val="0"/>
              </a:spcAft>
              <a:buSzPts val="1400"/>
              <a:buChar char="●"/>
            </a:pPr>
            <a:r>
              <a:rPr lang="en" sz="1100" b="0" i="0" u="none" strike="noStrike" cap="none">
                <a:solidFill>
                  <a:srgbClr val="000000"/>
                </a:solidFill>
                <a:latin typeface="Arial"/>
                <a:ea typeface="Arial"/>
                <a:cs typeface="Arial"/>
                <a:sym typeface="Arial"/>
              </a:rPr>
              <a:t>Smart person learns from their mistakes, wise person learns from the mistakes that others have already made.</a:t>
            </a:r>
            <a:endParaRPr/>
          </a:p>
        </p:txBody>
      </p:sp>
    </p:spTree>
    <p:extLst>
      <p:ext uri="{BB962C8B-B14F-4D97-AF65-F5344CB8AC3E}">
        <p14:creationId xmlns:p14="http://schemas.microsoft.com/office/powerpoint/2010/main" val="81276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9a84f7128_4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e9a84f7128_4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a:t>HINT: </a:t>
            </a:r>
            <a:r>
              <a:rPr lang="en" sz="1100">
                <a:solidFill>
                  <a:srgbClr val="F2F2F2"/>
                </a:solidFill>
              </a:rPr>
              <a:t>It's your job, but it's probably not the business</a:t>
            </a:r>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8795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9a84f7128_4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e9a84f7128_4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2 Parts to the Message:</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Sending the message</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Receiving (and interpreting) the message</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Make sure you are both understood</a:t>
            </a:r>
            <a:endParaRPr/>
          </a:p>
          <a:p>
            <a:pPr marL="914400" lvl="1" indent="-317500" algn="l" rtl="0">
              <a:lnSpc>
                <a:spcPct val="100000"/>
              </a:lnSpc>
              <a:spcBef>
                <a:spcPts val="0"/>
              </a:spcBef>
              <a:spcAft>
                <a:spcPts val="0"/>
              </a:spcAft>
              <a:buSzPts val="1400"/>
              <a:buChar char="○"/>
            </a:pPr>
            <a:r>
              <a:rPr lang="en" sz="1800">
                <a:solidFill>
                  <a:srgbClr val="F2F2F2"/>
                </a:solidFill>
                <a:latin typeface="Titillium Web Light"/>
                <a:ea typeface="Titillium Web Light"/>
                <a:cs typeface="Titillium Web Light"/>
                <a:sym typeface="Titillium Web Light"/>
              </a:rPr>
              <a:t>Ask open-ended questions to promote discussion &amp; comprehension</a:t>
            </a:r>
            <a:endParaRPr/>
          </a:p>
          <a:p>
            <a:pPr marL="457200" lvl="0" indent="-22860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7109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
  <p:cSld name="Title and Content ">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lvl1pPr lvl="0" algn="l">
              <a:lnSpc>
                <a:spcPct val="90000"/>
              </a:lnSpc>
              <a:spcBef>
                <a:spcPts val="0"/>
              </a:spcBef>
              <a:spcAft>
                <a:spcPts val="0"/>
              </a:spcAft>
              <a:buSzPts val="3000"/>
              <a:buNone/>
              <a:defRPr/>
            </a:lvl1pPr>
            <a:lvl2pPr lvl="1" algn="l">
              <a:lnSpc>
                <a:spcPct val="90000"/>
              </a:lnSpc>
              <a:spcBef>
                <a:spcPts val="0"/>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67" name="Google Shape;67;p16"/>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600"/>
              </a:spcBef>
              <a:spcAft>
                <a:spcPts val="0"/>
              </a:spcAft>
              <a:buClr>
                <a:srgbClr val="06232F"/>
              </a:buClr>
              <a:buSzPts val="2400"/>
              <a:buFont typeface="Noto Sans Symbols"/>
              <a:buChar char="▪"/>
              <a:defRPr/>
            </a:lvl1pPr>
            <a:lvl2pPr marL="914400" lvl="1" indent="-381000" algn="l">
              <a:lnSpc>
                <a:spcPct val="100000"/>
              </a:lnSpc>
              <a:spcBef>
                <a:spcPts val="0"/>
              </a:spcBef>
              <a:spcAft>
                <a:spcPts val="0"/>
              </a:spcAft>
              <a:buClr>
                <a:srgbClr val="06232F"/>
              </a:buClr>
              <a:buSzPts val="2400"/>
              <a:buChar char="▫"/>
              <a:defRPr/>
            </a:lvl2pPr>
            <a:lvl3pPr marL="1371600" lvl="2" indent="-381000" algn="l">
              <a:lnSpc>
                <a:spcPct val="100000"/>
              </a:lnSpc>
              <a:spcBef>
                <a:spcPts val="0"/>
              </a:spcBef>
              <a:spcAft>
                <a:spcPts val="0"/>
              </a:spcAft>
              <a:buClr>
                <a:srgbClr val="06232F"/>
              </a:buClr>
              <a:buSzPts val="2400"/>
              <a:buChar char="▫"/>
              <a:defRPr/>
            </a:lvl3pPr>
            <a:lvl4pPr marL="1828800" lvl="3" indent="-381000" algn="l">
              <a:lnSpc>
                <a:spcPct val="100000"/>
              </a:lnSpc>
              <a:spcBef>
                <a:spcPts val="0"/>
              </a:spcBef>
              <a:spcAft>
                <a:spcPts val="0"/>
              </a:spcAft>
              <a:buClr>
                <a:srgbClr val="06232F"/>
              </a:buClr>
              <a:buSzPts val="2400"/>
              <a:buChar char="▫"/>
              <a:defRPr/>
            </a:lvl4pPr>
            <a:lvl5pPr marL="2286000" lvl="4" indent="-381000" algn="l">
              <a:lnSpc>
                <a:spcPct val="100000"/>
              </a:lnSpc>
              <a:spcBef>
                <a:spcPts val="0"/>
              </a:spcBef>
              <a:spcAft>
                <a:spcPts val="0"/>
              </a:spcAft>
              <a:buClr>
                <a:srgbClr val="06232F"/>
              </a:buClr>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cxnSp>
        <p:nvCxnSpPr>
          <p:cNvPr id="68" name="Google Shape;68;p16"/>
          <p:cNvCxnSpPr/>
          <p:nvPr/>
        </p:nvCxnSpPr>
        <p:spPr>
          <a:xfrm>
            <a:off x="295270" y="690237"/>
            <a:ext cx="8472356" cy="0"/>
          </a:xfrm>
          <a:prstGeom prst="straightConnector1">
            <a:avLst/>
          </a:prstGeom>
          <a:noFill/>
          <a:ln w="52175" cap="flat" cmpd="sng">
            <a:solidFill>
              <a:srgbClr val="003D79"/>
            </a:solidFill>
            <a:prstDash val="solid"/>
            <a:round/>
            <a:headEnd type="none" w="med" len="med"/>
            <a:tailEnd type="none" w="med" len="med"/>
          </a:ln>
        </p:spPr>
      </p:cxnSp>
      <p:sp>
        <p:nvSpPr>
          <p:cNvPr id="69" name="Google Shape;69;p16"/>
          <p:cNvSpPr txBox="1"/>
          <p:nvPr/>
        </p:nvSpPr>
        <p:spPr>
          <a:xfrm>
            <a:off x="376373" y="4577655"/>
            <a:ext cx="457200" cy="17145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000"/>
              <a:buFont typeface="Arial"/>
              <a:buNone/>
            </a:pPr>
            <a:endParaRPr sz="10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5591637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7"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8"/>
          <p:cNvSpPr txBox="1">
            <a:spLocks noGrp="1"/>
          </p:cNvSpPr>
          <p:nvPr>
            <p:ph type="ctrTitle"/>
          </p:nvPr>
        </p:nvSpPr>
        <p:spPr>
          <a:xfrm>
            <a:off x="401768" y="1102455"/>
            <a:ext cx="5396700" cy="1159800"/>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 sz="6600" dirty="0"/>
              <a:t>Being Effective at Technical Communication</a:t>
            </a:r>
            <a:endParaRPr sz="6600" dirty="0"/>
          </a:p>
        </p:txBody>
      </p:sp>
      <p:sp>
        <p:nvSpPr>
          <p:cNvPr id="79" name="Google Shape;79;p18"/>
          <p:cNvSpPr txBox="1">
            <a:spLocks noGrp="1"/>
          </p:cNvSpPr>
          <p:nvPr>
            <p:ph type="subTitle" idx="4294967295"/>
          </p:nvPr>
        </p:nvSpPr>
        <p:spPr>
          <a:xfrm>
            <a:off x="401768" y="3275879"/>
            <a:ext cx="3519055" cy="37465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0"/>
              </a:spcBef>
              <a:spcAft>
                <a:spcPts val="0"/>
              </a:spcAft>
              <a:buClr>
                <a:schemeClr val="accent5"/>
              </a:buClr>
              <a:buSzPts val="2400"/>
              <a:buNone/>
            </a:pPr>
            <a:r>
              <a:rPr lang="en" dirty="0">
                <a:solidFill>
                  <a:schemeClr val="accent1"/>
                </a:solidFill>
              </a:rPr>
              <a:t>Technology Not Required</a:t>
            </a:r>
            <a:endParaRPr dirty="0">
              <a:solidFill>
                <a:schemeClr val="accent1"/>
              </a:solidFill>
            </a:endParaRPr>
          </a:p>
        </p:txBody>
      </p:sp>
      <p:sp>
        <p:nvSpPr>
          <p:cNvPr id="80" name="Google Shape;80;p18"/>
          <p:cNvSpPr txBox="1"/>
          <p:nvPr/>
        </p:nvSpPr>
        <p:spPr>
          <a:xfrm>
            <a:off x="3630880" y="4523852"/>
            <a:ext cx="51637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sng" strike="noStrike" cap="none" dirty="0">
                <a:solidFill>
                  <a:schemeClr val="bg1"/>
                </a:solidFill>
                <a:latin typeface="Titillium Web Light"/>
                <a:ea typeface="Titillium Web Light"/>
                <a:cs typeface="Titillium Web Light"/>
                <a:sym typeface="Titillium Web Light"/>
              </a:rPr>
              <a:t>http://bit.ly/VMUG-BETC</a:t>
            </a:r>
            <a:endParaRPr dirty="0">
              <a:solidFill>
                <a:schemeClr val="bg1"/>
              </a:solidFill>
            </a:endParaRPr>
          </a:p>
        </p:txBody>
      </p:sp>
      <p:sp>
        <p:nvSpPr>
          <p:cNvPr id="81" name="Google Shape;81;p18"/>
          <p:cNvSpPr txBox="1"/>
          <p:nvPr/>
        </p:nvSpPr>
        <p:spPr>
          <a:xfrm>
            <a:off x="720436" y="3888112"/>
            <a:ext cx="557823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dirty="0">
                <a:solidFill>
                  <a:schemeClr val="bg1">
                    <a:lumMod val="65000"/>
                  </a:schemeClr>
                </a:solidFill>
                <a:latin typeface="Titillium Web Light"/>
                <a:ea typeface="Titillium Web Light"/>
                <a:cs typeface="Titillium Web Light"/>
                <a:sym typeface="Titillium Web Light"/>
              </a:rPr>
              <a:t>a.k.a. You Suck At Communicating  (Thanks Ariel)</a:t>
            </a:r>
            <a:endParaRPr sz="2000" dirty="0">
              <a:solidFill>
                <a:schemeClr val="bg1">
                  <a:lumMod val="65000"/>
                </a:schemeClr>
              </a:solidFill>
            </a:endParaRPr>
          </a:p>
        </p:txBody>
      </p:sp>
      <p:pic>
        <p:nvPicPr>
          <p:cNvPr id="82" name="Google Shape;82;p18" descr="Nature of Technical Communication"/>
          <p:cNvPicPr preferRelativeResize="0"/>
          <p:nvPr/>
        </p:nvPicPr>
        <p:blipFill rotWithShape="1">
          <a:blip r:embed="rId3">
            <a:alphaModFix/>
          </a:blip>
          <a:srcRect/>
          <a:stretch/>
        </p:blipFill>
        <p:spPr>
          <a:xfrm>
            <a:off x="6721742" y="161525"/>
            <a:ext cx="1937040" cy="1881861"/>
          </a:xfrm>
          <a:prstGeom prst="rect">
            <a:avLst/>
          </a:prstGeom>
          <a:noFill/>
          <a:ln>
            <a:noFill/>
          </a:ln>
        </p:spPr>
      </p:pic>
    </p:spTree>
    <p:extLst>
      <p:ext uri="{BB962C8B-B14F-4D97-AF65-F5344CB8AC3E}">
        <p14:creationId xmlns:p14="http://schemas.microsoft.com/office/powerpoint/2010/main" val="224751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Non-verbal Communications</a:t>
            </a:r>
            <a:endParaRPr sz="4000" dirty="0">
              <a:solidFill>
                <a:schemeClr val="accent3"/>
              </a:solidFill>
              <a:latin typeface="Dosis ExtraLight" pitchFamily="2" charset="0"/>
            </a:endParaRPr>
          </a:p>
        </p:txBody>
      </p:sp>
      <p:sp>
        <p:nvSpPr>
          <p:cNvPr id="142" name="Google Shape;142;p27"/>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Body language &amp; engagement</a:t>
            </a:r>
            <a:endParaRPr dirty="0">
              <a:solidFill>
                <a:schemeClr val="accent5"/>
              </a:solidFill>
            </a:endParaRPr>
          </a:p>
          <a:p>
            <a:pPr marL="438150" marR="0" lvl="1" indent="-285750" algn="l" rtl="0">
              <a:lnSpc>
                <a:spcPct val="100000"/>
              </a:lnSpc>
              <a:spcBef>
                <a:spcPts val="0"/>
              </a:spcBef>
              <a:spcAft>
                <a:spcPts val="0"/>
              </a:spcAft>
              <a:buClr>
                <a:srgbClr val="06232F"/>
              </a:buClr>
              <a:buSzPts val="2400"/>
              <a:buFont typeface="Arial" panose="020B0604020202020204" pitchFamily="34" charset="0"/>
              <a:buChar char="•"/>
            </a:pPr>
            <a:endParaRPr sz="1800" b="0" i="0" u="none" strike="noStrike" cap="none" dirty="0">
              <a:solidFill>
                <a:schemeClr val="accent5"/>
              </a:solidFill>
              <a:latin typeface="Titillium Web Light"/>
              <a:ea typeface="Titillium Web Light"/>
              <a:cs typeface="Titillium Web Light"/>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Distractions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800" b="0" i="0" u="none" strike="noStrike" cap="none" dirty="0">
              <a:solidFill>
                <a:schemeClr val="accent5"/>
              </a:solidFill>
              <a:latin typeface="Titillium Web Light"/>
              <a:ea typeface="Titillium Web Light"/>
              <a:cs typeface="Titillium Web Light"/>
              <a:sym typeface="Titillium Web Light"/>
            </a:endParaRPr>
          </a:p>
        </p:txBody>
      </p:sp>
      <p:pic>
        <p:nvPicPr>
          <p:cNvPr id="7170" name="Picture 2" descr="Non-Verbal Communication.">
            <a:extLst>
              <a:ext uri="{FF2B5EF4-FFF2-40B4-BE49-F238E27FC236}">
                <a16:creationId xmlns:a16="http://schemas.microsoft.com/office/drawing/2014/main" id="{4CEE1D57-67D3-AA76-8C65-345524B45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250" y="1456171"/>
            <a:ext cx="5074480" cy="3180484"/>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08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Visual Medium</a:t>
            </a:r>
            <a:endParaRPr sz="4000" dirty="0">
              <a:solidFill>
                <a:schemeClr val="accent3"/>
              </a:solidFill>
              <a:latin typeface="Dosis ExtraLight" pitchFamily="2" charset="0"/>
            </a:endParaRPr>
          </a:p>
        </p:txBody>
      </p:sp>
      <p:pic>
        <p:nvPicPr>
          <p:cNvPr id="3" name="Picture 2" descr="Application&#10;&#10;Description automatically generated with medium confidence">
            <a:extLst>
              <a:ext uri="{FF2B5EF4-FFF2-40B4-BE49-F238E27FC236}">
                <a16:creationId xmlns:a16="http://schemas.microsoft.com/office/drawing/2014/main" id="{465F7E2B-8017-F623-C604-E9950B101B53}"/>
              </a:ext>
            </a:extLst>
          </p:cNvPr>
          <p:cNvPicPr>
            <a:picLocks noChangeAspect="1"/>
          </p:cNvPicPr>
          <p:nvPr/>
        </p:nvPicPr>
        <p:blipFill>
          <a:blip r:embed="rId3"/>
          <a:stretch>
            <a:fillRect/>
          </a:stretch>
        </p:blipFill>
        <p:spPr>
          <a:xfrm>
            <a:off x="1341854" y="766916"/>
            <a:ext cx="5935742" cy="4376584"/>
          </a:xfrm>
          <a:prstGeom prst="rect">
            <a:avLst/>
          </a:prstGeom>
        </p:spPr>
      </p:pic>
    </p:spTree>
    <p:extLst>
      <p:ext uri="{BB962C8B-B14F-4D97-AF65-F5344CB8AC3E}">
        <p14:creationId xmlns:p14="http://schemas.microsoft.com/office/powerpoint/2010/main" val="303312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US" sz="4000" b="0" i="0" u="none" strike="noStrike" cap="none" dirty="0">
                <a:solidFill>
                  <a:schemeClr val="accent3"/>
                </a:solidFill>
                <a:latin typeface="Dosis ExtraLight" pitchFamily="2" charset="0"/>
                <a:ea typeface="Quantico"/>
                <a:cs typeface="Quantico"/>
                <a:sym typeface="Quantico"/>
              </a:rPr>
              <a:t>Visual(</a:t>
            </a:r>
            <a:r>
              <a:rPr lang="en-US" sz="4000" b="0" i="0" u="none" strike="noStrike" cap="none" dirty="0" err="1">
                <a:solidFill>
                  <a:schemeClr val="accent3"/>
                </a:solidFill>
                <a:latin typeface="Dosis ExtraLight" pitchFamily="2" charset="0"/>
                <a:ea typeface="Quantico"/>
                <a:cs typeface="Quantico"/>
                <a:sym typeface="Quantico"/>
              </a:rPr>
              <a:t>ly</a:t>
            </a:r>
            <a:r>
              <a:rPr lang="en-US" sz="4000" b="0" i="0" u="none" strike="noStrike" cap="none" dirty="0">
                <a:solidFill>
                  <a:schemeClr val="accent3"/>
                </a:solidFill>
                <a:latin typeface="Dosis ExtraLight" pitchFamily="2" charset="0"/>
                <a:ea typeface="Quantico"/>
                <a:cs typeface="Quantico"/>
                <a:sym typeface="Quantico"/>
              </a:rPr>
              <a:t> Appealing) Medium</a:t>
            </a:r>
            <a:endParaRPr lang="en-US" sz="4000" dirty="0">
              <a:solidFill>
                <a:schemeClr val="accent3"/>
              </a:solidFill>
              <a:latin typeface="Dosis ExtraLight" pitchFamily="2" charset="0"/>
            </a:endParaRPr>
          </a:p>
        </p:txBody>
      </p:sp>
      <p:pic>
        <p:nvPicPr>
          <p:cNvPr id="155" name="Google Shape;155;p29"/>
          <p:cNvPicPr preferRelativeResize="0"/>
          <p:nvPr/>
        </p:nvPicPr>
        <p:blipFill rotWithShape="1">
          <a:blip r:embed="rId3">
            <a:alphaModFix/>
          </a:blip>
          <a:srcRect/>
          <a:stretch/>
        </p:blipFill>
        <p:spPr>
          <a:xfrm>
            <a:off x="5917053" y="3173853"/>
            <a:ext cx="3226947" cy="1690653"/>
          </a:xfrm>
          <a:prstGeom prst="rect">
            <a:avLst/>
          </a:prstGeom>
          <a:noFill/>
          <a:ln>
            <a:noFill/>
          </a:ln>
        </p:spPr>
      </p:pic>
      <p:pic>
        <p:nvPicPr>
          <p:cNvPr id="156" name="Google Shape;156;p29" descr="https://portworx.com/wp-content/uploads/2019/03/Portworx-CNCF-Vendors.png"/>
          <p:cNvPicPr preferRelativeResize="0"/>
          <p:nvPr/>
        </p:nvPicPr>
        <p:blipFill rotWithShape="1">
          <a:blip r:embed="rId4">
            <a:alphaModFix/>
          </a:blip>
          <a:srcRect/>
          <a:stretch/>
        </p:blipFill>
        <p:spPr>
          <a:xfrm>
            <a:off x="3714619" y="840843"/>
            <a:ext cx="4068077" cy="2636378"/>
          </a:xfrm>
          <a:prstGeom prst="rect">
            <a:avLst/>
          </a:prstGeom>
          <a:solidFill>
            <a:schemeClr val="lt1"/>
          </a:solidFill>
          <a:ln w="9525" cap="flat" cmpd="sng">
            <a:solidFill>
              <a:srgbClr val="04181F"/>
            </a:solidFill>
            <a:prstDash val="solid"/>
            <a:round/>
            <a:headEnd type="none" w="sm" len="sm"/>
            <a:tailEnd type="none" w="sm" len="sm"/>
          </a:ln>
        </p:spPr>
      </p:pic>
      <p:cxnSp>
        <p:nvCxnSpPr>
          <p:cNvPr id="157" name="Google Shape;157;p29"/>
          <p:cNvCxnSpPr/>
          <p:nvPr/>
        </p:nvCxnSpPr>
        <p:spPr>
          <a:xfrm>
            <a:off x="3542659" y="871977"/>
            <a:ext cx="0" cy="3677885"/>
          </a:xfrm>
          <a:prstGeom prst="straightConnector1">
            <a:avLst/>
          </a:prstGeom>
          <a:solidFill>
            <a:srgbClr val="0095D3"/>
          </a:solidFill>
          <a:ln w="44450" cap="flat" cmpd="sng">
            <a:solidFill>
              <a:srgbClr val="04181F"/>
            </a:solidFill>
            <a:prstDash val="solid"/>
            <a:round/>
            <a:headEnd type="none" w="sm" len="sm"/>
            <a:tailEnd type="none" w="sm" len="sm"/>
          </a:ln>
        </p:spPr>
      </p:cxnSp>
      <p:pic>
        <p:nvPicPr>
          <p:cNvPr id="3" name="Picture 2" descr="A picture containing timeline&#10;&#10;Description automatically generated">
            <a:extLst>
              <a:ext uri="{FF2B5EF4-FFF2-40B4-BE49-F238E27FC236}">
                <a16:creationId xmlns:a16="http://schemas.microsoft.com/office/drawing/2014/main" id="{DCC4940A-9CCD-5CF4-64A4-3664F245A3C0}"/>
              </a:ext>
            </a:extLst>
          </p:cNvPr>
          <p:cNvPicPr>
            <a:picLocks noChangeAspect="1"/>
          </p:cNvPicPr>
          <p:nvPr/>
        </p:nvPicPr>
        <p:blipFill>
          <a:blip r:embed="rId5"/>
          <a:stretch>
            <a:fillRect/>
          </a:stretch>
        </p:blipFill>
        <p:spPr>
          <a:xfrm>
            <a:off x="62838" y="840843"/>
            <a:ext cx="3417803" cy="3960864"/>
          </a:xfrm>
          <a:prstGeom prst="rect">
            <a:avLst/>
          </a:prstGeom>
          <a:ln>
            <a:solidFill>
              <a:schemeClr val="accent6"/>
            </a:solidFill>
          </a:ln>
        </p:spPr>
      </p:pic>
      <p:sp>
        <p:nvSpPr>
          <p:cNvPr id="5" name="TextBox 4">
            <a:extLst>
              <a:ext uri="{FF2B5EF4-FFF2-40B4-BE49-F238E27FC236}">
                <a16:creationId xmlns:a16="http://schemas.microsoft.com/office/drawing/2014/main" id="{B840EB4D-68CB-71AD-0324-D6786B87DCBA}"/>
              </a:ext>
            </a:extLst>
          </p:cNvPr>
          <p:cNvSpPr txBox="1"/>
          <p:nvPr/>
        </p:nvSpPr>
        <p:spPr>
          <a:xfrm>
            <a:off x="153480" y="4843718"/>
            <a:ext cx="6778358" cy="307777"/>
          </a:xfrm>
          <a:prstGeom prst="rect">
            <a:avLst/>
          </a:prstGeom>
          <a:noFill/>
        </p:spPr>
        <p:txBody>
          <a:bodyPr wrap="square">
            <a:spAutoFit/>
          </a:bodyPr>
          <a:lstStyle/>
          <a:p>
            <a:pPr marL="0" marR="0" lvl="0" indent="0" algn="l" rtl="0">
              <a:lnSpc>
                <a:spcPct val="100000"/>
              </a:lnSpc>
              <a:spcBef>
                <a:spcPts val="600"/>
              </a:spcBef>
              <a:spcAft>
                <a:spcPts val="0"/>
              </a:spcAft>
              <a:buClr>
                <a:srgbClr val="06232F"/>
              </a:buClr>
              <a:buSzPts val="2400"/>
              <a:buFont typeface="Noto Sans Symbols"/>
              <a:buNone/>
            </a:pPr>
            <a:r>
              <a:rPr lang="en-US" sz="1400" b="0" i="0" u="sng" strike="noStrike" cap="none" dirty="0">
                <a:solidFill>
                  <a:schemeClr val="accent6"/>
                </a:solidFill>
                <a:latin typeface="Titillium Web Light"/>
                <a:ea typeface="Titillium Web Light"/>
                <a:cs typeface="Titillium Web Light"/>
                <a:sym typeface="Titillium Web Light"/>
              </a:rPr>
              <a:t>PRO TIP:</a:t>
            </a:r>
            <a:r>
              <a:rPr lang="en-US" sz="1400" b="0" i="0" u="none" strike="noStrike" cap="none" dirty="0">
                <a:solidFill>
                  <a:schemeClr val="accent6"/>
                </a:solidFill>
                <a:latin typeface="Titillium Web Light"/>
                <a:ea typeface="Titillium Web Light"/>
                <a:cs typeface="Titillium Web Light"/>
                <a:sym typeface="Titillium Web Light"/>
              </a:rPr>
              <a:t> Be mindful of color blindness with slides or images (red/</a:t>
            </a:r>
            <a:r>
              <a:rPr lang="en-US" sz="1400" b="0" i="0" u="none" strike="noStrike" cap="none" dirty="0" err="1">
                <a:solidFill>
                  <a:schemeClr val="accent6"/>
                </a:solidFill>
                <a:latin typeface="Titillium Web Light"/>
                <a:ea typeface="Titillium Web Light"/>
                <a:cs typeface="Titillium Web Light"/>
                <a:sym typeface="Titillium Web Light"/>
              </a:rPr>
              <a:t>grn</a:t>
            </a:r>
            <a:r>
              <a:rPr lang="en-US" sz="1400" b="0" i="0" u="none" strike="noStrike" cap="none" dirty="0">
                <a:solidFill>
                  <a:schemeClr val="accent6"/>
                </a:solidFill>
                <a:latin typeface="Titillium Web Light"/>
                <a:ea typeface="Titillium Web Light"/>
                <a:cs typeface="Titillium Web Light"/>
                <a:sym typeface="Titillium Web Light"/>
              </a:rPr>
              <a:t>, bl/</a:t>
            </a:r>
            <a:r>
              <a:rPr lang="en-US" sz="1400" b="0" i="0" u="none" strike="noStrike" cap="none" dirty="0" err="1">
                <a:solidFill>
                  <a:schemeClr val="accent6"/>
                </a:solidFill>
                <a:latin typeface="Titillium Web Light"/>
                <a:ea typeface="Titillium Web Light"/>
                <a:cs typeface="Titillium Web Light"/>
                <a:sym typeface="Titillium Web Light"/>
              </a:rPr>
              <a:t>grn</a:t>
            </a:r>
            <a:r>
              <a:rPr lang="en-US" sz="1400" b="0" i="0" u="none" strike="noStrike" cap="none" dirty="0">
                <a:solidFill>
                  <a:schemeClr val="accent6"/>
                </a:solidFill>
                <a:latin typeface="Titillium Web Light"/>
                <a:ea typeface="Titillium Web Light"/>
                <a:cs typeface="Titillium Web Light"/>
                <a:sym typeface="Titillium Web Light"/>
              </a:rPr>
              <a:t>, bl/</a:t>
            </a:r>
            <a:r>
              <a:rPr lang="en-US" sz="1400" b="0" i="0" u="none" strike="noStrike" cap="none" dirty="0" err="1">
                <a:solidFill>
                  <a:schemeClr val="accent6"/>
                </a:solidFill>
                <a:latin typeface="Titillium Web Light"/>
                <a:ea typeface="Titillium Web Light"/>
                <a:cs typeface="Titillium Web Light"/>
                <a:sym typeface="Titillium Web Light"/>
              </a:rPr>
              <a:t>brn</a:t>
            </a:r>
            <a:r>
              <a:rPr lang="en-US" sz="1400" b="0" i="0" u="none" strike="noStrike" cap="none" dirty="0">
                <a:solidFill>
                  <a:schemeClr val="accent6"/>
                </a:solidFill>
                <a:latin typeface="Titillium Web Light"/>
                <a:ea typeface="Titillium Web Light"/>
                <a:cs typeface="Titillium Web Light"/>
                <a:sym typeface="Titillium Web Light"/>
              </a:rPr>
              <a:t>)</a:t>
            </a:r>
            <a:endParaRPr lang="en-US" sz="1400" b="0" i="0" u="sng" strike="noStrike" cap="none" dirty="0">
              <a:solidFill>
                <a:schemeClr val="accent6"/>
              </a:solidFill>
              <a:latin typeface="Titillium Web Light"/>
              <a:ea typeface="Titillium Web Light"/>
              <a:cs typeface="Titillium Web Light"/>
              <a:sym typeface="Titillium Web Light"/>
            </a:endParaRPr>
          </a:p>
        </p:txBody>
      </p:sp>
    </p:spTree>
    <p:extLst>
      <p:ext uri="{BB962C8B-B14F-4D97-AF65-F5344CB8AC3E}">
        <p14:creationId xmlns:p14="http://schemas.microsoft.com/office/powerpoint/2010/main" val="265473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Delivery method</a:t>
            </a:r>
            <a:endParaRPr sz="4000" dirty="0">
              <a:solidFill>
                <a:schemeClr val="accent3"/>
              </a:solidFill>
              <a:latin typeface="Dosis ExtraLight" pitchFamily="2" charset="0"/>
            </a:endParaRPr>
          </a:p>
        </p:txBody>
      </p:sp>
      <p:sp>
        <p:nvSpPr>
          <p:cNvPr id="163" name="Google Shape;163;p30"/>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342900" marR="0" lvl="1" indent="-190500" algn="l" rtl="0">
              <a:lnSpc>
                <a:spcPct val="100000"/>
              </a:lnSpc>
              <a:spcBef>
                <a:spcPts val="0"/>
              </a:spcBef>
              <a:spcAft>
                <a:spcPts val="0"/>
              </a:spcAft>
              <a:buClr>
                <a:srgbClr val="06232F"/>
              </a:buClr>
              <a:buSzPts val="2400"/>
              <a:buFont typeface="Titillium Web Light"/>
              <a:buNone/>
            </a:pPr>
            <a:endParaRPr sz="1800" b="0" i="0" u="sng" strike="noStrike" cap="none" dirty="0">
              <a:solidFill>
                <a:schemeClr val="accent5"/>
              </a:solidFill>
              <a:latin typeface="Titillium Web Light"/>
              <a:ea typeface="Titillium Web Light"/>
              <a:cs typeface="Titillium Web Light"/>
              <a:sym typeface="Titillium Web Light"/>
            </a:endParaRPr>
          </a:p>
          <a:p>
            <a:pPr marL="0" marR="0" lvl="0" indent="0" algn="l" rtl="0">
              <a:lnSpc>
                <a:spcPct val="100000"/>
              </a:lnSpc>
              <a:spcBef>
                <a:spcPts val="600"/>
              </a:spcBef>
              <a:spcAft>
                <a:spcPts val="0"/>
              </a:spcAft>
              <a:buClr>
                <a:srgbClr val="06232F"/>
              </a:buClr>
              <a:buSzPts val="2400"/>
              <a:buFont typeface="Noto Sans Symbols"/>
              <a:buNone/>
            </a:pPr>
            <a:r>
              <a:rPr lang="en" sz="1800" b="0" i="0" u="sng" strike="noStrike" cap="none" dirty="0">
                <a:solidFill>
                  <a:schemeClr val="accent5"/>
                </a:solidFill>
                <a:latin typeface="Titillium Web Light"/>
                <a:ea typeface="Titillium Web Light"/>
                <a:cs typeface="Titillium Web Light"/>
                <a:sym typeface="Titillium Web Light"/>
              </a:rPr>
              <a:t>PRO TIP:</a:t>
            </a:r>
            <a:r>
              <a:rPr lang="en" sz="1800" b="0" i="0" u="none" strike="noStrike" cap="none" dirty="0">
                <a:solidFill>
                  <a:schemeClr val="accent5"/>
                </a:solidFill>
                <a:latin typeface="Titillium Web Light"/>
                <a:ea typeface="Titillium Web Light"/>
                <a:cs typeface="Titillium Web Light"/>
                <a:sym typeface="Titillium Web Light"/>
              </a:rPr>
              <a:t> Be mindful of color blindness with slides or images (red/grn, bl/grn, bl/brn)</a:t>
            </a:r>
            <a:endParaRPr sz="1800" b="0" i="0" u="sng" strike="noStrike" cap="none" dirty="0">
              <a:solidFill>
                <a:schemeClr val="accent5"/>
              </a:solidFill>
              <a:latin typeface="Titillium Web Light"/>
              <a:ea typeface="Titillium Web Light"/>
              <a:cs typeface="Titillium Web Light"/>
              <a:sym typeface="Titillium Web Light"/>
            </a:endParaRPr>
          </a:p>
          <a:p>
            <a:pPr marL="342900" marR="0" lvl="1" indent="-190500" algn="l" rtl="0">
              <a:lnSpc>
                <a:spcPct val="100000"/>
              </a:lnSpc>
              <a:spcBef>
                <a:spcPts val="0"/>
              </a:spcBef>
              <a:spcAft>
                <a:spcPts val="0"/>
              </a:spcAft>
              <a:buClr>
                <a:srgbClr val="06232F"/>
              </a:buClr>
              <a:buSzPts val="2400"/>
              <a:buFont typeface="Titillium Web Light"/>
              <a:buNone/>
            </a:pPr>
            <a:endParaRPr sz="1350" b="0" i="0" u="none" strike="noStrike" cap="none" dirty="0">
              <a:solidFill>
                <a:schemeClr val="accent5"/>
              </a:solidFill>
              <a:latin typeface="Arial"/>
              <a:ea typeface="Arial"/>
              <a:cs typeface="Arial"/>
              <a:sym typeface="Arial"/>
            </a:endParaRPr>
          </a:p>
          <a:p>
            <a:pPr marL="0" lvl="0" indent="152400" algn="l" rtl="0">
              <a:lnSpc>
                <a:spcPct val="100000"/>
              </a:lnSpc>
              <a:spcBef>
                <a:spcPts val="600"/>
              </a:spcBef>
              <a:spcAft>
                <a:spcPts val="0"/>
              </a:spcAft>
              <a:buSzPts val="2400"/>
              <a:buNone/>
            </a:pPr>
            <a:endParaRPr sz="1350" b="0" i="0" u="none" strike="noStrike" cap="none" dirty="0">
              <a:solidFill>
                <a:schemeClr val="accent5"/>
              </a:solidFill>
              <a:latin typeface="Arial"/>
              <a:ea typeface="Arial"/>
              <a:cs typeface="Arial"/>
              <a:sym typeface="Arial"/>
            </a:endParaRPr>
          </a:p>
        </p:txBody>
      </p:sp>
    </p:spTree>
    <p:extLst>
      <p:ext uri="{BB962C8B-B14F-4D97-AF65-F5344CB8AC3E}">
        <p14:creationId xmlns:p14="http://schemas.microsoft.com/office/powerpoint/2010/main" val="253038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Personality Types</a:t>
            </a:r>
            <a:endParaRPr sz="4000" dirty="0">
              <a:solidFill>
                <a:schemeClr val="accent3"/>
              </a:solidFill>
              <a:latin typeface="Dosis ExtraLight" pitchFamily="2" charset="0"/>
            </a:endParaRPr>
          </a:p>
        </p:txBody>
      </p:sp>
      <p:sp>
        <p:nvSpPr>
          <p:cNvPr id="169" name="Google Shape;169;p31"/>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What are your motivations?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What are your goals?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What drives your interest?</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Do you know what these answers are for people in your audience?</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Emotions come into play, again</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800" b="0" i="0" u="none" strike="noStrike" cap="none" dirty="0">
              <a:solidFill>
                <a:schemeClr val="accent5"/>
              </a:solidFill>
              <a:latin typeface="Titillium Web Light"/>
              <a:ea typeface="Titillium Web Light"/>
              <a:cs typeface="Titillium Web Light"/>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True Colors</a:t>
            </a:r>
            <a:endParaRPr dirty="0">
              <a:solidFill>
                <a:schemeClr val="accent5"/>
              </a:solidFill>
            </a:endParaRPr>
          </a:p>
        </p:txBody>
      </p:sp>
      <p:pic>
        <p:nvPicPr>
          <p:cNvPr id="8194" name="Picture 2" descr="The Best Jobs For Your Personality Type | World Economic Forum">
            <a:extLst>
              <a:ext uri="{FF2B5EF4-FFF2-40B4-BE49-F238E27FC236}">
                <a16:creationId xmlns:a16="http://schemas.microsoft.com/office/drawing/2014/main" id="{A85E1C96-C902-1E4E-9C0E-75EF8AF3B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207" y="840579"/>
            <a:ext cx="3068661" cy="2152643"/>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8196" name="Picture 4" descr="How to Persuade the Four Different Personality Types in Your Business and  Nonprofit Life - Speakout Inc">
            <a:extLst>
              <a:ext uri="{FF2B5EF4-FFF2-40B4-BE49-F238E27FC236}">
                <a16:creationId xmlns:a16="http://schemas.microsoft.com/office/drawing/2014/main" id="{C1611F34-4CDF-F90D-8DE6-351F7678B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854" y="339380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64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Back It Up - My story from the near beginning</a:t>
            </a:r>
            <a:endParaRPr sz="4000" dirty="0">
              <a:solidFill>
                <a:schemeClr val="accent3"/>
              </a:solidFill>
              <a:latin typeface="Dosis ExtraLight" pitchFamily="2" charset="0"/>
            </a:endParaRPr>
          </a:p>
        </p:txBody>
      </p:sp>
      <p:sp>
        <p:nvSpPr>
          <p:cNvPr id="175" name="Google Shape;175;p32"/>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600" b="0" i="0" u="none" strike="noStrike" cap="none" dirty="0">
                <a:solidFill>
                  <a:schemeClr val="accent5"/>
                </a:solidFill>
                <a:sym typeface="Titillium Web Light"/>
              </a:rPr>
              <a:t>Boss was Yellow (fun focused), CIO was Gold (task focused)</a:t>
            </a:r>
          </a:p>
          <a:p>
            <a:pPr marL="285750" lvl="0" indent="-285750" algn="l" rtl="0">
              <a:lnSpc>
                <a:spcPct val="100000"/>
              </a:lnSpc>
              <a:spcBef>
                <a:spcPts val="600"/>
              </a:spcBef>
              <a:spcAft>
                <a:spcPts val="0"/>
              </a:spcAft>
              <a:buSzPts val="2400"/>
              <a:buFont typeface="Arial" panose="020B0604020202020204" pitchFamily="34" charset="0"/>
              <a:buChar char="•"/>
            </a:pPr>
            <a:endParaRPr sz="1600"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600" b="0" i="0" u="none" strike="noStrike" cap="none" dirty="0">
                <a:solidFill>
                  <a:schemeClr val="accent5"/>
                </a:solidFill>
                <a:sym typeface="Titillium Web Light"/>
              </a:rPr>
              <a:t>How I discovered I was a Green (PURE technologist)</a:t>
            </a:r>
            <a:endParaRPr sz="1600"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6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600" b="0" i="0" u="none" strike="noStrike" cap="none" dirty="0">
                <a:solidFill>
                  <a:schemeClr val="accent5"/>
                </a:solidFill>
                <a:sym typeface="Titillium Web Light"/>
              </a:rPr>
              <a:t>How that was publicly presented to me</a:t>
            </a:r>
            <a:endParaRPr sz="1600"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6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600" b="0" i="0" u="none" strike="noStrike" cap="none" dirty="0">
                <a:solidFill>
                  <a:schemeClr val="accent5"/>
                </a:solidFill>
                <a:sym typeface="Titillium Web Light"/>
              </a:rPr>
              <a:t>The challenge after the training - Cut off from technology</a:t>
            </a:r>
            <a:endParaRPr sz="1600"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6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600" b="0" i="0" u="none" strike="noStrike" cap="none" dirty="0">
                <a:solidFill>
                  <a:schemeClr val="accent5"/>
                </a:solidFill>
                <a:sym typeface="Titillium Web Light"/>
              </a:rPr>
              <a:t>How many seats on a boat?</a:t>
            </a:r>
            <a:endParaRPr sz="1600"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6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600" b="0" i="0" u="none" strike="noStrike" cap="none" dirty="0">
                <a:solidFill>
                  <a:schemeClr val="accent5"/>
                </a:solidFill>
                <a:sym typeface="Titillium Web Light"/>
              </a:rPr>
              <a:t>Assigned Homework?  It's a book report?!?!?!</a:t>
            </a:r>
            <a:endParaRPr sz="1600" dirty="0">
              <a:solidFill>
                <a:schemeClr val="accent5"/>
              </a:solidFill>
            </a:endParaRPr>
          </a:p>
          <a:p>
            <a:pPr marL="742950" lvl="1" indent="-285750">
              <a:spcBef>
                <a:spcPts val="600"/>
              </a:spcBef>
              <a:buFont typeface="Arial" panose="020B0604020202020204" pitchFamily="34" charset="0"/>
              <a:buChar char="•"/>
            </a:pPr>
            <a:r>
              <a:rPr lang="en" sz="1600" b="0" i="0" u="none" strike="noStrike" cap="none" dirty="0">
                <a:solidFill>
                  <a:schemeClr val="accent5"/>
                </a:solidFill>
                <a:sym typeface="Titillium Web Light"/>
              </a:rPr>
              <a:t>Team Miracle</a:t>
            </a:r>
            <a:endParaRPr sz="1600"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600" b="0" i="0" u="none" strike="noStrike" cap="none" dirty="0">
              <a:solidFill>
                <a:schemeClr val="accent5"/>
              </a:solidFill>
              <a:latin typeface="Arial"/>
              <a:ea typeface="Arial"/>
              <a:cs typeface="Arial"/>
              <a:sym typeface="Arial"/>
            </a:endParaRPr>
          </a:p>
        </p:txBody>
      </p:sp>
      <p:pic>
        <p:nvPicPr>
          <p:cNvPr id="9218" name="Picture 2" descr="Feel Comfortable Telling Personal Stories In English - The English Training  CompanyThe English Training Company">
            <a:extLst>
              <a:ext uri="{FF2B5EF4-FFF2-40B4-BE49-F238E27FC236}">
                <a16:creationId xmlns:a16="http://schemas.microsoft.com/office/drawing/2014/main" id="{45A26898-1A09-5942-6871-9788214EE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509" y="1948186"/>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9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Tell a Story</a:t>
            </a:r>
            <a:endParaRPr sz="4000" dirty="0">
              <a:solidFill>
                <a:schemeClr val="accent3"/>
              </a:solidFill>
              <a:latin typeface="Dosis ExtraLight" pitchFamily="2" charset="0"/>
            </a:endParaRPr>
          </a:p>
        </p:txBody>
      </p:sp>
      <p:sp>
        <p:nvSpPr>
          <p:cNvPr id="181" name="Google Shape;181;p33"/>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Bring the audience with you</a:t>
            </a:r>
          </a:p>
          <a:p>
            <a:pPr marL="342900" lvl="0" indent="-342900" algn="l" rtl="0">
              <a:lnSpc>
                <a:spcPct val="100000"/>
              </a:lnSpc>
              <a:spcBef>
                <a:spcPts val="600"/>
              </a:spcBef>
              <a:spcAft>
                <a:spcPts val="0"/>
              </a:spcAft>
              <a:buSzPts val="2400"/>
              <a:buFont typeface="Arial" panose="020B0604020202020204" pitchFamily="34" charset="0"/>
              <a:buChar char="•"/>
            </a:pP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Make a personal connection</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Draw in your audience (or pull them back in)</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350" b="0" i="0" u="none" strike="noStrike" cap="none" dirty="0">
              <a:solidFill>
                <a:schemeClr val="accent5"/>
              </a:solidFill>
              <a:latin typeface="Arial"/>
              <a:ea typeface="Arial"/>
              <a:cs typeface="Arial"/>
              <a:sym typeface="Arial"/>
            </a:endParaRPr>
          </a:p>
        </p:txBody>
      </p:sp>
      <p:pic>
        <p:nvPicPr>
          <p:cNvPr id="10242" name="Picture 2" descr="4 Reasons the Art of Storytelling is Essential to Marketing Communications  Professionals">
            <a:extLst>
              <a:ext uri="{FF2B5EF4-FFF2-40B4-BE49-F238E27FC236}">
                <a16:creationId xmlns:a16="http://schemas.microsoft.com/office/drawing/2014/main" id="{37AA42D8-D4C6-3BE8-6612-CEAFAE248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213" y="2568177"/>
            <a:ext cx="4060495" cy="227387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87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Respect &amp; Empathy</a:t>
            </a:r>
            <a:endParaRPr sz="4000" dirty="0">
              <a:solidFill>
                <a:schemeClr val="accent3"/>
              </a:solidFill>
              <a:latin typeface="Dosis ExtraLight" pitchFamily="2" charset="0"/>
            </a:endParaRPr>
          </a:p>
        </p:txBody>
      </p:sp>
      <p:sp>
        <p:nvSpPr>
          <p:cNvPr id="187" name="Google Shape;187;p34"/>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Friendliness - Just Be Kind</a:t>
            </a: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We're all in this together</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My #1 Rule - Apologies for being crude</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Don't hold grudges </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350" b="0" i="0" u="none" strike="noStrike" cap="none" dirty="0">
              <a:solidFill>
                <a:schemeClr val="accent5"/>
              </a:solidFill>
              <a:latin typeface="Arial"/>
              <a:ea typeface="Arial"/>
              <a:cs typeface="Arial"/>
              <a:sym typeface="Arial"/>
            </a:endParaRPr>
          </a:p>
        </p:txBody>
      </p:sp>
      <p:pic>
        <p:nvPicPr>
          <p:cNvPr id="11266" name="Picture 2" descr="Empathy Kindness Respect Digital Art by Hastro PH - Pixels">
            <a:extLst>
              <a:ext uri="{FF2B5EF4-FFF2-40B4-BE49-F238E27FC236}">
                <a16:creationId xmlns:a16="http://schemas.microsoft.com/office/drawing/2014/main" id="{8216F476-956F-610C-2CEE-A9F486F04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793" y="1607920"/>
            <a:ext cx="2628651" cy="268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82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Open-Mindedness &amp; Awareness</a:t>
            </a:r>
            <a:endParaRPr sz="4000" dirty="0">
              <a:solidFill>
                <a:schemeClr val="accent3"/>
              </a:solidFill>
              <a:latin typeface="Dosis ExtraLight" pitchFamily="2" charset="0"/>
            </a:endParaRPr>
          </a:p>
        </p:txBody>
      </p:sp>
      <p:sp>
        <p:nvSpPr>
          <p:cNvPr id="193" name="Google Shape;193;p35"/>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Be willing to change</a:t>
            </a: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Break out of your box</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Encourage others to grow and change</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The party is better when we're all invited</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350" b="0" i="0" u="none" strike="noStrike" cap="none" dirty="0">
              <a:solidFill>
                <a:schemeClr val="accent5"/>
              </a:solidFill>
              <a:latin typeface="Arial"/>
              <a:ea typeface="Arial"/>
              <a:cs typeface="Arial"/>
              <a:sym typeface="Arial"/>
            </a:endParaRPr>
          </a:p>
        </p:txBody>
      </p:sp>
      <p:pic>
        <p:nvPicPr>
          <p:cNvPr id="12290" name="Picture 2" descr="How ADHD Self-Awareness Unlocks Productivity and Power">
            <a:extLst>
              <a:ext uri="{FF2B5EF4-FFF2-40B4-BE49-F238E27FC236}">
                <a16:creationId xmlns:a16="http://schemas.microsoft.com/office/drawing/2014/main" id="{7DD77C95-73A4-3F1B-C4AC-AF5A504ED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250" y="119899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38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Confidence &amp; Persuasiveness</a:t>
            </a:r>
            <a:endParaRPr sz="4000" dirty="0">
              <a:solidFill>
                <a:schemeClr val="accent3"/>
              </a:solidFill>
              <a:latin typeface="Dosis ExtraLight" pitchFamily="2" charset="0"/>
            </a:endParaRPr>
          </a:p>
        </p:txBody>
      </p:sp>
      <p:sp>
        <p:nvSpPr>
          <p:cNvPr id="199" name="Google Shape;199;p36"/>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Hearts &amp; Minds</a:t>
            </a:r>
          </a:p>
          <a:p>
            <a:pPr marL="342900" lvl="0" indent="-342900" algn="l" rtl="0">
              <a:lnSpc>
                <a:spcPct val="100000"/>
              </a:lnSpc>
              <a:spcBef>
                <a:spcPts val="600"/>
              </a:spcBef>
              <a:spcAft>
                <a:spcPts val="0"/>
              </a:spcAft>
              <a:buSzPts val="2400"/>
              <a:buFont typeface="Arial" panose="020B0604020202020204" pitchFamily="34" charset="0"/>
              <a:buChar char="•"/>
            </a:pP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Not selling or tricking anyone</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Let others reach their own conclusions and compare</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Be Patient</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800" b="0" i="0" u="none" strike="noStrike" cap="none" dirty="0">
              <a:solidFill>
                <a:schemeClr val="accent5"/>
              </a:solidFill>
              <a:latin typeface="Titillium Web Light"/>
              <a:ea typeface="Titillium Web Light"/>
              <a:cs typeface="Titillium Web Light"/>
              <a:sym typeface="Titillium Web Light"/>
            </a:endParaRPr>
          </a:p>
        </p:txBody>
      </p:sp>
      <p:pic>
        <p:nvPicPr>
          <p:cNvPr id="13314" name="Picture 2" descr="How to Boost Your Confidence and Self-Esteem | by WellBe | Medium">
            <a:extLst>
              <a:ext uri="{FF2B5EF4-FFF2-40B4-BE49-F238E27FC236}">
                <a16:creationId xmlns:a16="http://schemas.microsoft.com/office/drawing/2014/main" id="{FD699749-F369-68C7-B788-3F3DF0761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491" y="2808576"/>
            <a:ext cx="3191264" cy="212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1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ctrTitle" idx="4294967295"/>
          </p:nvPr>
        </p:nvSpPr>
        <p:spPr>
          <a:xfrm>
            <a:off x="3265400" y="1394150"/>
            <a:ext cx="4852800" cy="1200600"/>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3000"/>
              <a:buFont typeface="Quantico"/>
              <a:buNone/>
            </a:pPr>
            <a:r>
              <a:rPr lang="en" sz="9600" b="0" i="0" u="none" strike="noStrike" cap="none" dirty="0">
                <a:solidFill>
                  <a:schemeClr val="accent2"/>
                </a:solidFill>
                <a:latin typeface="Quantico"/>
                <a:ea typeface="Quantico"/>
                <a:cs typeface="Quantico"/>
                <a:sym typeface="Quantico"/>
              </a:rPr>
              <a:t>Howdy!</a:t>
            </a:r>
            <a:endParaRPr sz="9600" b="0" i="0" u="none" strike="noStrike" cap="none" dirty="0">
              <a:solidFill>
                <a:schemeClr val="accent2"/>
              </a:solidFill>
              <a:latin typeface="Quantico"/>
              <a:ea typeface="Quantico"/>
              <a:cs typeface="Quantico"/>
              <a:sym typeface="Quantico"/>
            </a:endParaRPr>
          </a:p>
        </p:txBody>
      </p:sp>
      <p:sp>
        <p:nvSpPr>
          <p:cNvPr id="88" name="Google Shape;88;p19"/>
          <p:cNvSpPr txBox="1">
            <a:spLocks noGrp="1"/>
          </p:cNvSpPr>
          <p:nvPr>
            <p:ph type="subTitle" idx="4294967295"/>
          </p:nvPr>
        </p:nvSpPr>
        <p:spPr>
          <a:xfrm>
            <a:off x="3265400" y="2548744"/>
            <a:ext cx="4852800" cy="1200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600"/>
              </a:spcBef>
              <a:spcAft>
                <a:spcPts val="0"/>
              </a:spcAft>
              <a:buClr>
                <a:schemeClr val="lt2"/>
              </a:buClr>
              <a:buSzPts val="2400"/>
              <a:buFont typeface="Titillium Web Light"/>
              <a:buNone/>
            </a:pPr>
            <a:r>
              <a:rPr lang="en" sz="1600" b="1" i="0" u="none" strike="noStrike" cap="none" dirty="0">
                <a:solidFill>
                  <a:schemeClr val="bg1"/>
                </a:solidFill>
                <a:latin typeface="Titillium Web"/>
                <a:ea typeface="Titillium Web"/>
                <a:cs typeface="Titillium Web"/>
                <a:sym typeface="Titillium Web"/>
              </a:rPr>
              <a:t>I’m Joe Houghes</a:t>
            </a:r>
            <a:endParaRPr sz="1600" b="1" i="0" u="none" strike="noStrike" cap="none" dirty="0">
              <a:solidFill>
                <a:schemeClr val="bg1"/>
              </a:solidFill>
              <a:latin typeface="Titillium Web"/>
              <a:ea typeface="Titillium Web"/>
              <a:cs typeface="Titillium Web"/>
              <a:sym typeface="Titillium Web"/>
            </a:endParaRPr>
          </a:p>
          <a:p>
            <a:pPr marL="0" marR="0" lvl="0" indent="0" algn="l" rtl="0">
              <a:lnSpc>
                <a:spcPct val="100000"/>
              </a:lnSpc>
              <a:spcBef>
                <a:spcPts val="600"/>
              </a:spcBef>
              <a:spcAft>
                <a:spcPts val="0"/>
              </a:spcAft>
              <a:buClr>
                <a:schemeClr val="dk1"/>
              </a:buClr>
              <a:buSzPts val="1100"/>
              <a:buFont typeface="Arial"/>
              <a:buNone/>
            </a:pPr>
            <a:r>
              <a:rPr lang="en" sz="1600" b="0" i="0" u="none" strike="noStrike" cap="none" dirty="0">
                <a:solidFill>
                  <a:schemeClr val="bg1"/>
                </a:solidFill>
                <a:latin typeface="Titillium Web Light"/>
                <a:ea typeface="Titillium Web Light"/>
                <a:cs typeface="Titillium Web Light"/>
                <a:sym typeface="Titillium Web Light"/>
              </a:rPr>
              <a:t>I am here because I am a VMUG leader &amp; I love to get people engaged and learning. </a:t>
            </a:r>
            <a:endParaRPr sz="1600" b="0" i="0" u="none" strike="noStrike" cap="none" dirty="0">
              <a:solidFill>
                <a:schemeClr val="bg1"/>
              </a:solidFill>
              <a:latin typeface="Titillium Web Light"/>
              <a:ea typeface="Titillium Web Light"/>
              <a:cs typeface="Titillium Web Light"/>
              <a:sym typeface="Titillium Web Light"/>
            </a:endParaRPr>
          </a:p>
          <a:p>
            <a:pPr marL="0" marR="0" lvl="0" indent="0" algn="l" rtl="0">
              <a:lnSpc>
                <a:spcPct val="100000"/>
              </a:lnSpc>
              <a:spcBef>
                <a:spcPts val="600"/>
              </a:spcBef>
              <a:spcAft>
                <a:spcPts val="0"/>
              </a:spcAft>
              <a:buClr>
                <a:schemeClr val="dk1"/>
              </a:buClr>
              <a:buSzPts val="1100"/>
              <a:buFont typeface="Arial"/>
              <a:buNone/>
            </a:pPr>
            <a:r>
              <a:rPr lang="en" sz="1600" b="0" i="0" u="none" strike="noStrike" cap="none" dirty="0">
                <a:solidFill>
                  <a:schemeClr val="bg1"/>
                </a:solidFill>
                <a:latin typeface="Titillium Web Light"/>
                <a:ea typeface="Titillium Web Light"/>
                <a:cs typeface="Titillium Web Light"/>
                <a:sym typeface="Titillium Web Light"/>
              </a:rPr>
              <a:t>You can find me at @jhoughes or</a:t>
            </a:r>
            <a:br>
              <a:rPr lang="en" sz="1600" b="0" i="0" u="none" strike="noStrike" cap="none" dirty="0">
                <a:solidFill>
                  <a:schemeClr val="bg1"/>
                </a:solidFill>
                <a:latin typeface="Titillium Web Light"/>
                <a:ea typeface="Titillium Web Light"/>
                <a:cs typeface="Titillium Web Light"/>
                <a:sym typeface="Titillium Web Light"/>
              </a:rPr>
            </a:br>
            <a:r>
              <a:rPr lang="en" sz="1600" b="0" i="0" u="sng" strike="noStrike" cap="none" dirty="0">
                <a:solidFill>
                  <a:schemeClr val="bg1"/>
                </a:solidFill>
                <a:latin typeface="Titillium Web Light"/>
                <a:ea typeface="Titillium Web Light"/>
                <a:cs typeface="Titillium Web Light"/>
                <a:sym typeface="Titillium Web Light"/>
              </a:rPr>
              <a:t>fullstackgeek.net</a:t>
            </a:r>
            <a:endParaRPr sz="1600" dirty="0">
              <a:solidFill>
                <a:schemeClr val="bg1"/>
              </a:solidFill>
            </a:endParaRPr>
          </a:p>
          <a:p>
            <a:pPr marL="0" marR="0" lvl="0" indent="0" algn="l" rtl="0">
              <a:lnSpc>
                <a:spcPct val="100000"/>
              </a:lnSpc>
              <a:spcBef>
                <a:spcPts val="600"/>
              </a:spcBef>
              <a:spcAft>
                <a:spcPts val="0"/>
              </a:spcAft>
              <a:buClr>
                <a:schemeClr val="dk1"/>
              </a:buClr>
              <a:buSzPts val="1100"/>
              <a:buFont typeface="Arial"/>
              <a:buNone/>
            </a:pPr>
            <a:endParaRPr sz="1600" b="1" i="0" u="sng" strike="noStrike" cap="none" dirty="0">
              <a:solidFill>
                <a:schemeClr val="bg1"/>
              </a:solidFill>
              <a:latin typeface="Titillium Web Light"/>
              <a:ea typeface="Titillium Web Light"/>
              <a:cs typeface="Titillium Web Light"/>
              <a:sym typeface="Titillium Web Light"/>
            </a:endParaRPr>
          </a:p>
          <a:p>
            <a:pPr marL="0" marR="0" lvl="0" indent="0" algn="l" rtl="0">
              <a:lnSpc>
                <a:spcPct val="100000"/>
              </a:lnSpc>
              <a:spcBef>
                <a:spcPts val="600"/>
              </a:spcBef>
              <a:spcAft>
                <a:spcPts val="0"/>
              </a:spcAft>
              <a:buClr>
                <a:schemeClr val="dk1"/>
              </a:buClr>
              <a:buSzPts val="1100"/>
              <a:buFont typeface="Titillium Web Light"/>
              <a:buNone/>
            </a:pPr>
            <a:r>
              <a:rPr lang="en" sz="1600" b="1" i="0" u="sng" strike="noStrike" cap="none" dirty="0">
                <a:solidFill>
                  <a:schemeClr val="bg1"/>
                </a:solidFill>
                <a:latin typeface="Titillium Web Light"/>
                <a:ea typeface="Titillium Web Light"/>
                <a:cs typeface="Titillium Web Light"/>
                <a:sym typeface="Titillium Web Light"/>
              </a:rPr>
              <a:t>http://bit.ly/VMUG-BETC</a:t>
            </a:r>
            <a:endParaRPr sz="1600" dirty="0">
              <a:solidFill>
                <a:schemeClr val="bg1"/>
              </a:solidFill>
            </a:endParaRPr>
          </a:p>
        </p:txBody>
      </p:sp>
      <p:sp>
        <p:nvSpPr>
          <p:cNvPr id="89" name="Google Shape;89;p19"/>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accent3"/>
                </a:solidFill>
              </a:rPr>
              <a:t>2</a:t>
            </a:fld>
            <a:endParaRPr>
              <a:solidFill>
                <a:schemeClr val="accent3"/>
              </a:solidFill>
            </a:endParaRPr>
          </a:p>
        </p:txBody>
      </p:sp>
      <p:cxnSp>
        <p:nvCxnSpPr>
          <p:cNvPr id="90" name="Google Shape;90;p19"/>
          <p:cNvCxnSpPr/>
          <p:nvPr/>
        </p:nvCxnSpPr>
        <p:spPr>
          <a:xfrm>
            <a:off x="0" y="2571750"/>
            <a:ext cx="1144800" cy="0"/>
          </a:xfrm>
          <a:prstGeom prst="straightConnector1">
            <a:avLst/>
          </a:prstGeom>
          <a:noFill/>
          <a:ln w="9525" cap="flat" cmpd="sng">
            <a:solidFill>
              <a:schemeClr val="accent4"/>
            </a:solidFill>
            <a:prstDash val="solid"/>
            <a:round/>
            <a:headEnd type="none" w="sm" len="sm"/>
            <a:tailEnd type="none" w="sm" len="sm"/>
          </a:ln>
        </p:spPr>
      </p:cxnSp>
      <p:pic>
        <p:nvPicPr>
          <p:cNvPr id="2" name="Picture 1">
            <a:extLst>
              <a:ext uri="{FF2B5EF4-FFF2-40B4-BE49-F238E27FC236}">
                <a16:creationId xmlns:a16="http://schemas.microsoft.com/office/drawing/2014/main" id="{185E130C-9C15-5534-FF3F-9B21DB4DCC40}"/>
              </a:ext>
            </a:extLst>
          </p:cNvPr>
          <p:cNvPicPr>
            <a:picLocks noChangeAspect="1"/>
          </p:cNvPicPr>
          <p:nvPr/>
        </p:nvPicPr>
        <p:blipFill rotWithShape="1">
          <a:blip r:embed="rId3"/>
          <a:srcRect l="13484" t="-159" r="20764" b="159"/>
          <a:stretch/>
        </p:blipFill>
        <p:spPr>
          <a:xfrm rot="5400000">
            <a:off x="727256" y="1135329"/>
            <a:ext cx="2201966" cy="2511678"/>
          </a:xfrm>
          <a:prstGeom prst="rect">
            <a:avLst/>
          </a:prstGeom>
        </p:spPr>
      </p:pic>
    </p:spTree>
    <p:extLst>
      <p:ext uri="{BB962C8B-B14F-4D97-AF65-F5344CB8AC3E}">
        <p14:creationId xmlns:p14="http://schemas.microsoft.com/office/powerpoint/2010/main" val="4278546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Sound Bytes</a:t>
            </a:r>
            <a:endParaRPr sz="4000" dirty="0">
              <a:solidFill>
                <a:schemeClr val="accent3"/>
              </a:solidFill>
              <a:latin typeface="Dosis ExtraLight" pitchFamily="2" charset="0"/>
            </a:endParaRPr>
          </a:p>
        </p:txBody>
      </p:sp>
      <p:sp>
        <p:nvSpPr>
          <p:cNvPr id="205" name="Google Shape;205;p37"/>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Crucial Conversations - It's Not About Communication, it's About Results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Showing Our True Colors - Understand Your &amp; Their Values, Needs, Strengths, Joys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Personality Lingo - Identifying your Personality; Breaking Out of a Box</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Verbal Judo - The Gentle Art of Persuasion; What Not to Say</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High Five! - None of Us Is As Smart As All Of Us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Soft Skills - Software developer's life manual</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800" b="0" i="0" u="none" strike="noStrike" cap="none" dirty="0">
              <a:solidFill>
                <a:schemeClr val="accent5"/>
              </a:solidFill>
              <a:latin typeface="Titillium Web Light"/>
              <a:ea typeface="Titillium Web Light"/>
              <a:cs typeface="Titillium Web Light"/>
              <a:sym typeface="Titillium Web Light"/>
            </a:endParaRPr>
          </a:p>
        </p:txBody>
      </p:sp>
      <p:pic>
        <p:nvPicPr>
          <p:cNvPr id="14338" name="Picture 2" descr="Sound Byte On Grid Photograph by Mike Agliolo - Fine Art America">
            <a:extLst>
              <a:ext uri="{FF2B5EF4-FFF2-40B4-BE49-F238E27FC236}">
                <a16:creationId xmlns:a16="http://schemas.microsoft.com/office/drawing/2014/main" id="{B57A6387-71E0-16E9-1A94-A801C233C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180" y="3135168"/>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05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Do this for yourself</a:t>
            </a:r>
            <a:endParaRPr sz="4000" dirty="0">
              <a:solidFill>
                <a:schemeClr val="accent3"/>
              </a:solidFill>
              <a:latin typeface="Dosis ExtraLight" pitchFamily="2" charset="0"/>
            </a:endParaRPr>
          </a:p>
        </p:txBody>
      </p:sp>
      <p:sp>
        <p:nvSpPr>
          <p:cNvPr id="211" name="Google Shape;211;p38"/>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latin typeface="Titillium Web Light"/>
                <a:ea typeface="Titillium Web Light"/>
                <a:cs typeface="Titillium Web Light"/>
                <a:sym typeface="Titillium Web Light"/>
              </a:rPr>
              <a:t>Greater personal success</a:t>
            </a:r>
          </a:p>
          <a:p>
            <a:pPr marL="285750" lvl="0" indent="-285750" algn="l" rtl="0">
              <a:lnSpc>
                <a:spcPct val="100000"/>
              </a:lnSpc>
              <a:spcBef>
                <a:spcPts val="600"/>
              </a:spcBef>
              <a:spcAft>
                <a:spcPts val="0"/>
              </a:spcAft>
              <a:buSzPts val="2400"/>
              <a:buFont typeface="Arial" panose="020B0604020202020204" pitchFamily="34" charset="0"/>
              <a:buChar char="•"/>
            </a:pPr>
            <a:endParaRPr lang="en" sz="1800"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latin typeface="Titillium Web Light"/>
                <a:ea typeface="Titillium Web Light"/>
                <a:cs typeface="Titillium Web Light"/>
                <a:sym typeface="Titillium Web Light"/>
              </a:rPr>
              <a:t>Better relationships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latin typeface="Titillium Web Light"/>
              <a:ea typeface="Titillium Web Light"/>
              <a:cs typeface="Titillium Web Light"/>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latin typeface="Titillium Web Light"/>
                <a:ea typeface="Titillium Web Light"/>
                <a:cs typeface="Titillium Web Light"/>
                <a:sym typeface="Titillium Web Light"/>
              </a:rPr>
              <a:t>Better organizational status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latin typeface="Titillium Web Light"/>
              <a:ea typeface="Titillium Web Light"/>
              <a:cs typeface="Titillium Web Light"/>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latin typeface="Titillium Web Light"/>
                <a:ea typeface="Titillium Web Light"/>
                <a:cs typeface="Titillium Web Light"/>
                <a:sym typeface="Titillium Web Light"/>
              </a:rPr>
              <a:t>Less misunderstanding </a:t>
            </a:r>
          </a:p>
          <a:p>
            <a:pPr marL="285750" lvl="0" indent="-285750" algn="l" rtl="0">
              <a:lnSpc>
                <a:spcPct val="100000"/>
              </a:lnSpc>
              <a:spcBef>
                <a:spcPts val="600"/>
              </a:spcBef>
              <a:spcAft>
                <a:spcPts val="0"/>
              </a:spcAft>
              <a:buSzPts val="2400"/>
              <a:buFont typeface="Arial" panose="020B0604020202020204" pitchFamily="34" charset="0"/>
              <a:buChar char="•"/>
            </a:pPr>
            <a:endParaRPr lang="en" sz="1800"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latin typeface="Titillium Web Light"/>
                <a:ea typeface="Titillium Web Light"/>
                <a:cs typeface="Titillium Web Light"/>
                <a:sym typeface="Titillium Web Light"/>
              </a:rPr>
              <a:t>Go fast versus go far</a:t>
            </a:r>
            <a:endParaRPr dirty="0">
              <a:solidFill>
                <a:schemeClr val="accent5"/>
              </a:solidFill>
            </a:endParaRPr>
          </a:p>
        </p:txBody>
      </p:sp>
      <p:pic>
        <p:nvPicPr>
          <p:cNvPr id="15362" name="Picture 2" descr="Do it for you - not for them. You be you. | Empowerment quotes, Quotes to  live by, Inspirational quotes">
            <a:extLst>
              <a:ext uri="{FF2B5EF4-FFF2-40B4-BE49-F238E27FC236}">
                <a16:creationId xmlns:a16="http://schemas.microsoft.com/office/drawing/2014/main" id="{9B0C9A4E-5A06-E5D7-574A-51BC30D1A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8214" y="3380509"/>
            <a:ext cx="1528186" cy="152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75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Book Recommendations</a:t>
            </a:r>
            <a:endParaRPr sz="4000" dirty="0">
              <a:solidFill>
                <a:schemeClr val="accent3"/>
              </a:solidFill>
              <a:latin typeface="Dosis ExtraLight" pitchFamily="2" charset="0"/>
            </a:endParaRPr>
          </a:p>
        </p:txBody>
      </p:sp>
      <p:sp>
        <p:nvSpPr>
          <p:cNvPr id="217" name="Google Shape;217;p39"/>
          <p:cNvSpPr txBox="1">
            <a:spLocks noGrp="1"/>
          </p:cNvSpPr>
          <p:nvPr>
            <p:ph type="body" idx="1"/>
          </p:nvPr>
        </p:nvSpPr>
        <p:spPr>
          <a:xfrm>
            <a:off x="129309" y="764380"/>
            <a:ext cx="9014691" cy="3455195"/>
          </a:xfrm>
          <a:prstGeom prst="rect">
            <a:avLst/>
          </a:prstGeom>
          <a:noFill/>
          <a:ln>
            <a:noFill/>
          </a:ln>
        </p:spPr>
        <p:txBody>
          <a:bodyPr spcFirstLastPara="1" wrap="square" lIns="0" tIns="0" rIns="0" bIns="0" numCol="2" anchor="t" anchorCtr="0">
            <a:noAutofit/>
          </a:bodyPr>
          <a:lstStyle/>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*Crucial Conversations (It's Not About Communication, I's About Results)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*Showing Our True Colors (Understand Your &amp; Their Values, Needs, Strengths, Joys)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*Personality Lingo (Identifying your Personality - Breaking Out of a Box)</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*Verbal Judo (The Gentle Art of Persuasion - What Not to Say)</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*High Five! (None of Us Is As Smart As All Of Us)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*Soft Skills (Software developer's life manual)</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 How to Win Friends &amp; Influence People</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Presence: Bringing Your Boldest Self to Your Biggest Challenges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The Naked Presenter: Delivering Powerful Presentations With or Without Slides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The 17 Essential Qualities of a Team Player: Becoming the Kind of Person Every Team Wants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Great Work, Great Career</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The Back of the Napkin (Expanded Edition): Solving Problems &amp; Selling Ideas with Pictures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 Switch: How to Change Things When Change Is Hard</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Reclaiming Conversation: The Power of Talk in a Digital Age</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The Secret Lives of Introverts: Inside Our Hidden World</a:t>
            </a:r>
          </a:p>
          <a:p>
            <a:pPr marL="0" marR="0" lvl="0" indent="0" algn="l" rtl="0">
              <a:lnSpc>
                <a:spcPct val="100000"/>
              </a:lnSpc>
              <a:spcBef>
                <a:spcPts val="600"/>
              </a:spcBef>
              <a:spcAft>
                <a:spcPts val="0"/>
              </a:spcAft>
              <a:buClr>
                <a:srgbClr val="06232F"/>
              </a:buClr>
              <a:buSzPts val="2400"/>
              <a:buFont typeface="Noto Sans Symbols"/>
              <a:buNone/>
            </a:pP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endParaRPr sz="1000" b="0" i="0" u="none" strike="noStrike" cap="none" dirty="0">
              <a:solidFill>
                <a:schemeClr val="accent5"/>
              </a:solidFill>
              <a:latin typeface="Titillium Web Light"/>
              <a:ea typeface="Titillium Web Light"/>
              <a:cs typeface="Titillium Web Light"/>
              <a:sym typeface="Titillium Web Light"/>
            </a:endParaRPr>
          </a:p>
          <a:p>
            <a:pPr marL="0" marR="0" lvl="0" indent="0" algn="l" rtl="0">
              <a:lnSpc>
                <a:spcPct val="100000"/>
              </a:lnSpc>
              <a:spcBef>
                <a:spcPts val="600"/>
              </a:spcBef>
              <a:spcAft>
                <a:spcPts val="0"/>
              </a:spcAft>
              <a:buClr>
                <a:srgbClr val="06232F"/>
              </a:buClr>
              <a:buSzPts val="2400"/>
              <a:buFont typeface="Noto Sans Symbols"/>
              <a:buNone/>
            </a:pPr>
            <a:r>
              <a:rPr lang="en-US" sz="1000" b="0" i="0" u="none" strike="noStrike" cap="none" dirty="0">
                <a:solidFill>
                  <a:schemeClr val="accent5"/>
                </a:solidFill>
                <a:latin typeface="Titillium Web Light"/>
                <a:ea typeface="Titillium Web Light"/>
                <a:cs typeface="Titillium Web Light"/>
                <a:sym typeface="Titillium Web Light"/>
              </a:rPr>
              <a:t>Quiet: The Power of Introverts in a World That Can't Stop Talking</a:t>
            </a:r>
            <a:endParaRPr lang="en-US"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US" sz="1000" b="0" i="0" u="none" strike="noStrike" cap="none" dirty="0">
                <a:solidFill>
                  <a:schemeClr val="accent5"/>
                </a:solidFill>
                <a:latin typeface="Titillium Web Light"/>
                <a:ea typeface="Titillium Web Light"/>
                <a:cs typeface="Titillium Web Light"/>
                <a:sym typeface="Titillium Web Light"/>
              </a:rPr>
              <a:t>Never Split the Difference: Negotiating As If Your Life Depended On It</a:t>
            </a:r>
            <a:endParaRPr lang="en-US"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The No Asshole Rule: Building a Civilized Workplace and Surviving One That Isn't</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Stress Less, Accomplish More: Meditation for Extraordinary Performance</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Math with Bad Drawings: Illuminating the Ideas That Shape Our Reality</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Ego Is the Enemy</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Talk Like TED: The 9 Public-Speaking Secrets of the World's Top Minds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TED Talks: The Official TED Guide to Public Speaking</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 </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endParaRPr sz="1000" b="0" i="0" u="none" strike="noStrike" cap="none" dirty="0">
              <a:solidFill>
                <a:schemeClr val="accent5"/>
              </a:solidFill>
              <a:latin typeface="Titillium Web Light"/>
              <a:ea typeface="Titillium Web Light"/>
              <a:cs typeface="Titillium Web Light"/>
              <a:sym typeface="Titillium Web Light"/>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 </a:t>
            </a:r>
            <a:r>
              <a:rPr lang="en" sz="1000" b="0" i="0" u="sng" strike="noStrike" cap="none" dirty="0">
                <a:solidFill>
                  <a:schemeClr val="accent5"/>
                </a:solidFill>
                <a:latin typeface="Titillium Web Light"/>
                <a:ea typeface="Titillium Web Light"/>
                <a:cs typeface="Titillium Web Light"/>
                <a:sym typeface="Titillium Web Light"/>
              </a:rPr>
              <a:t>Management Focused (team leadership as well):</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An Elegant Puzzle: Systems of Engineering Management</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The Manager's Path: A Guide for Tech Leaders Navigating Growth and Change</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The Ideal Team Player: How to Recognize and Cultivate The Three Essential Virtues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Unlearn: Let Go of Past Success to Achieve Extraordinary Results</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Team Players and Teamwork: New Strategies for Developing Successful Collaboration</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r>
              <a:rPr lang="en" sz="1000" b="0" i="0" u="none" strike="noStrike" cap="none" dirty="0">
                <a:solidFill>
                  <a:schemeClr val="accent5"/>
                </a:solidFill>
                <a:latin typeface="Titillium Web Light"/>
                <a:ea typeface="Titillium Web Light"/>
                <a:cs typeface="Titillium Web Light"/>
                <a:sym typeface="Titillium Web Light"/>
              </a:rPr>
              <a:t>The Five Dysfunctions of a Team: A Leadership Fable</a:t>
            </a:r>
            <a:endParaRPr sz="1000" dirty="0">
              <a:solidFill>
                <a:schemeClr val="accent5"/>
              </a:solidFill>
            </a:endParaRPr>
          </a:p>
          <a:p>
            <a:pPr marL="0" marR="0" lvl="0" indent="0" algn="l" rtl="0">
              <a:lnSpc>
                <a:spcPct val="100000"/>
              </a:lnSpc>
              <a:spcBef>
                <a:spcPts val="600"/>
              </a:spcBef>
              <a:spcAft>
                <a:spcPts val="0"/>
              </a:spcAft>
              <a:buClr>
                <a:srgbClr val="06232F"/>
              </a:buClr>
              <a:buSzPts val="2400"/>
              <a:buFont typeface="Noto Sans Symbols"/>
              <a:buNone/>
            </a:pPr>
            <a:endParaRPr sz="1000" b="0" i="0" u="none" strike="noStrike" cap="none" dirty="0">
              <a:solidFill>
                <a:schemeClr val="accent5"/>
              </a:solidFill>
              <a:latin typeface="Arial"/>
              <a:ea typeface="Arial"/>
              <a:cs typeface="Arial"/>
              <a:sym typeface="Arial"/>
            </a:endParaRPr>
          </a:p>
        </p:txBody>
      </p:sp>
    </p:spTree>
    <p:extLst>
      <p:ext uri="{BB962C8B-B14F-4D97-AF65-F5344CB8AC3E}">
        <p14:creationId xmlns:p14="http://schemas.microsoft.com/office/powerpoint/2010/main" val="1892123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ctrTitle" idx="4294967295"/>
          </p:nvPr>
        </p:nvSpPr>
        <p:spPr>
          <a:xfrm>
            <a:off x="3128808" y="369848"/>
            <a:ext cx="4852800" cy="1200600"/>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3000"/>
              <a:buFont typeface="Quantico"/>
              <a:buNone/>
            </a:pPr>
            <a:r>
              <a:rPr lang="en" sz="9600" b="0" i="0" u="none" strike="noStrike" cap="none" dirty="0">
                <a:solidFill>
                  <a:schemeClr val="accent2"/>
                </a:solidFill>
                <a:latin typeface="Dosis Medium" pitchFamily="2" charset="0"/>
                <a:ea typeface="Quantico"/>
                <a:cs typeface="Quantico"/>
                <a:sym typeface="Quantico"/>
              </a:rPr>
              <a:t>Thanks!</a:t>
            </a:r>
            <a:endParaRPr sz="9600" b="0" i="0" u="none" strike="noStrike" cap="none" dirty="0">
              <a:solidFill>
                <a:schemeClr val="accent2"/>
              </a:solidFill>
              <a:latin typeface="Dosis Medium" pitchFamily="2" charset="0"/>
              <a:ea typeface="Quantico"/>
              <a:cs typeface="Quantico"/>
              <a:sym typeface="Quantico"/>
            </a:endParaRPr>
          </a:p>
        </p:txBody>
      </p:sp>
      <p:sp>
        <p:nvSpPr>
          <p:cNvPr id="223" name="Google Shape;223;p40"/>
          <p:cNvSpPr txBox="1">
            <a:spLocks noGrp="1"/>
          </p:cNvSpPr>
          <p:nvPr>
            <p:ph type="subTitle" idx="4294967295"/>
          </p:nvPr>
        </p:nvSpPr>
        <p:spPr>
          <a:xfrm>
            <a:off x="3288214" y="1573770"/>
            <a:ext cx="4852800" cy="234904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600"/>
              </a:spcBef>
              <a:spcAft>
                <a:spcPts val="0"/>
              </a:spcAft>
              <a:buClr>
                <a:schemeClr val="lt2"/>
              </a:buClr>
              <a:buSzPts val="2400"/>
              <a:buFont typeface="Titillium Web Light"/>
              <a:buNone/>
            </a:pPr>
            <a:r>
              <a:rPr lang="en" b="1" i="0" u="none" strike="noStrike" cap="none" dirty="0">
                <a:solidFill>
                  <a:schemeClr val="accent2"/>
                </a:solidFill>
                <a:latin typeface="Titillium Web Light" panose="00000400000000000000" pitchFamily="2" charset="0"/>
                <a:ea typeface="Titillium Web"/>
                <a:cs typeface="Titillium Web"/>
                <a:sym typeface="Titillium Web"/>
              </a:rPr>
              <a:t>More Resources</a:t>
            </a:r>
            <a:endParaRPr dirty="0">
              <a:solidFill>
                <a:schemeClr val="accent2"/>
              </a:solidFill>
              <a:latin typeface="Titillium Web Light" panose="00000400000000000000" pitchFamily="2" charset="0"/>
            </a:endParaRPr>
          </a:p>
          <a:p>
            <a:pPr marL="0" marR="0" lvl="0" indent="0" algn="l" rtl="0">
              <a:lnSpc>
                <a:spcPct val="100000"/>
              </a:lnSpc>
              <a:spcBef>
                <a:spcPts val="600"/>
              </a:spcBef>
              <a:spcAft>
                <a:spcPts val="0"/>
              </a:spcAft>
              <a:buClr>
                <a:schemeClr val="lt2"/>
              </a:buClr>
              <a:buSzPts val="2400"/>
              <a:buFont typeface="Titillium Web Light"/>
              <a:buNone/>
            </a:pPr>
            <a:r>
              <a:rPr lang="en" b="1" i="0" u="sng" strike="noStrike" cap="none" dirty="0">
                <a:solidFill>
                  <a:schemeClr val="accent2"/>
                </a:solidFill>
                <a:latin typeface="Titillium Web Light" panose="00000400000000000000" pitchFamily="2" charset="0"/>
                <a:ea typeface="Titillium Web"/>
                <a:cs typeface="Titillium Web"/>
                <a:sym typeface="Titillium Web"/>
              </a:rPr>
              <a:t>http://bit.ly/VMUG-BETC</a:t>
            </a:r>
            <a:endParaRPr dirty="0">
              <a:solidFill>
                <a:schemeClr val="accent2"/>
              </a:solidFill>
              <a:latin typeface="Titillium Web Light" panose="00000400000000000000" pitchFamily="2" charset="0"/>
            </a:endParaRPr>
          </a:p>
          <a:p>
            <a:pPr marL="0" marR="0" lvl="0" indent="0" algn="l" rtl="0">
              <a:lnSpc>
                <a:spcPct val="100000"/>
              </a:lnSpc>
              <a:spcBef>
                <a:spcPts val="600"/>
              </a:spcBef>
              <a:spcAft>
                <a:spcPts val="0"/>
              </a:spcAft>
              <a:buClr>
                <a:schemeClr val="lt2"/>
              </a:buClr>
              <a:buSzPts val="2400"/>
              <a:buFont typeface="Titillium Web Light"/>
              <a:buNone/>
            </a:pPr>
            <a:endParaRPr b="1" i="0" u="none" strike="noStrike" cap="none" dirty="0">
              <a:solidFill>
                <a:schemeClr val="accent2"/>
              </a:solidFill>
              <a:latin typeface="Titillium Web Light" panose="00000400000000000000" pitchFamily="2" charset="0"/>
              <a:ea typeface="Titillium Web"/>
              <a:cs typeface="Titillium Web"/>
              <a:sym typeface="Titillium Web"/>
            </a:endParaRPr>
          </a:p>
          <a:p>
            <a:pPr marL="0" marR="0" lvl="0" indent="0" algn="l" rtl="0">
              <a:lnSpc>
                <a:spcPct val="100000"/>
              </a:lnSpc>
              <a:spcBef>
                <a:spcPts val="600"/>
              </a:spcBef>
              <a:spcAft>
                <a:spcPts val="0"/>
              </a:spcAft>
              <a:buClr>
                <a:schemeClr val="lt2"/>
              </a:buClr>
              <a:buSzPts val="2400"/>
              <a:buFont typeface="Titillium Web Light"/>
              <a:buNone/>
            </a:pPr>
            <a:r>
              <a:rPr lang="en" b="1" i="0" u="none" strike="noStrike" cap="none" dirty="0">
                <a:solidFill>
                  <a:schemeClr val="accent2"/>
                </a:solidFill>
                <a:latin typeface="Titillium Web Light" panose="00000400000000000000" pitchFamily="2" charset="0"/>
                <a:ea typeface="Titillium Web"/>
                <a:cs typeface="Titillium Web"/>
                <a:sym typeface="Titillium Web"/>
              </a:rPr>
              <a:t>Any questions?</a:t>
            </a:r>
            <a:endParaRPr b="1" i="0" u="none" strike="noStrike" cap="none" dirty="0">
              <a:solidFill>
                <a:schemeClr val="accent2"/>
              </a:solidFill>
              <a:latin typeface="Titillium Web Light" panose="00000400000000000000" pitchFamily="2" charset="0"/>
              <a:ea typeface="Titillium Web"/>
              <a:cs typeface="Titillium Web"/>
              <a:sym typeface="Titillium Web"/>
            </a:endParaRPr>
          </a:p>
          <a:p>
            <a:pPr marL="0" marR="0" lvl="0" indent="0" algn="l" rtl="0">
              <a:lnSpc>
                <a:spcPct val="100000"/>
              </a:lnSpc>
              <a:spcBef>
                <a:spcPts val="600"/>
              </a:spcBef>
              <a:spcAft>
                <a:spcPts val="0"/>
              </a:spcAft>
              <a:buClr>
                <a:schemeClr val="lt2"/>
              </a:buClr>
              <a:buSzPts val="2400"/>
              <a:buFont typeface="Titillium Web Light"/>
              <a:buNone/>
            </a:pPr>
            <a:r>
              <a:rPr lang="en" b="0" i="0" u="none" strike="noStrike" cap="none" dirty="0">
                <a:solidFill>
                  <a:schemeClr val="accent2"/>
                </a:solidFill>
                <a:latin typeface="Titillium Web Light" panose="00000400000000000000" pitchFamily="2" charset="0"/>
                <a:sym typeface="Titillium Web Light"/>
              </a:rPr>
              <a:t>You can find me:</a:t>
            </a:r>
            <a:endParaRPr dirty="0">
              <a:solidFill>
                <a:schemeClr val="accent2"/>
              </a:solidFill>
              <a:latin typeface="Titillium Web Light" panose="00000400000000000000" pitchFamily="2" charset="0"/>
            </a:endParaRPr>
          </a:p>
          <a:p>
            <a:pPr marL="0" marR="0" lvl="0" indent="0" algn="l" rtl="0">
              <a:lnSpc>
                <a:spcPct val="100000"/>
              </a:lnSpc>
              <a:spcBef>
                <a:spcPts val="600"/>
              </a:spcBef>
              <a:spcAft>
                <a:spcPts val="0"/>
              </a:spcAft>
              <a:buClr>
                <a:schemeClr val="lt2"/>
              </a:buClr>
              <a:buSzPts val="2400"/>
              <a:buFont typeface="Titillium Web Light"/>
              <a:buNone/>
            </a:pPr>
            <a:r>
              <a:rPr lang="en" b="0" i="0" u="none" strike="noStrike" cap="none" dirty="0">
                <a:solidFill>
                  <a:schemeClr val="accent2"/>
                </a:solidFill>
                <a:latin typeface="Titillium Web Light" panose="00000400000000000000" pitchFamily="2" charset="0"/>
                <a:sym typeface="Titillium Web Light"/>
              </a:rPr>
              <a:t>@jhoughes (Twitter)</a:t>
            </a:r>
            <a:endParaRPr dirty="0">
              <a:solidFill>
                <a:schemeClr val="accent2"/>
              </a:solidFill>
              <a:latin typeface="Titillium Web Light" panose="00000400000000000000" pitchFamily="2" charset="0"/>
            </a:endParaRPr>
          </a:p>
          <a:p>
            <a:pPr marL="0" marR="0" lvl="0" indent="0" algn="l" rtl="0">
              <a:lnSpc>
                <a:spcPct val="100000"/>
              </a:lnSpc>
              <a:spcBef>
                <a:spcPts val="600"/>
              </a:spcBef>
              <a:spcAft>
                <a:spcPts val="0"/>
              </a:spcAft>
              <a:buClr>
                <a:schemeClr val="lt2"/>
              </a:buClr>
              <a:buSzPts val="2400"/>
              <a:buFont typeface="Titillium Web Light"/>
              <a:buNone/>
            </a:pPr>
            <a:r>
              <a:rPr lang="en" b="0" i="0" u="none" strike="noStrike" cap="none" dirty="0">
                <a:solidFill>
                  <a:schemeClr val="accent2"/>
                </a:solidFill>
                <a:latin typeface="Titillium Web Light" panose="00000400000000000000" pitchFamily="2" charset="0"/>
                <a:sym typeface="Titillium Web Light"/>
              </a:rPr>
              <a:t>&amp; joe@fullstackgeek.net</a:t>
            </a:r>
            <a:endParaRPr b="0" i="0" u="none" strike="noStrike" cap="none" dirty="0">
              <a:solidFill>
                <a:schemeClr val="accent2"/>
              </a:solidFill>
              <a:latin typeface="Titillium Web Light" panose="00000400000000000000" pitchFamily="2" charset="0"/>
              <a:sym typeface="Titillium Web Light"/>
            </a:endParaRPr>
          </a:p>
        </p:txBody>
      </p:sp>
      <p:cxnSp>
        <p:nvCxnSpPr>
          <p:cNvPr id="224" name="Google Shape;224;p40"/>
          <p:cNvCxnSpPr/>
          <p:nvPr/>
        </p:nvCxnSpPr>
        <p:spPr>
          <a:xfrm>
            <a:off x="0" y="2571750"/>
            <a:ext cx="1144800" cy="0"/>
          </a:xfrm>
          <a:prstGeom prst="straightConnector1">
            <a:avLst/>
          </a:prstGeom>
          <a:noFill/>
          <a:ln w="9525" cap="flat" cmpd="sng">
            <a:solidFill>
              <a:schemeClr val="accent4"/>
            </a:solidFill>
            <a:prstDash val="solid"/>
            <a:round/>
            <a:headEnd type="none" w="sm" len="sm"/>
            <a:tailEnd type="none" w="sm" len="sm"/>
          </a:ln>
        </p:spPr>
      </p:cxnSp>
      <p:sp>
        <p:nvSpPr>
          <p:cNvPr id="225" name="Google Shape;225;p40"/>
          <p:cNvSpPr/>
          <p:nvPr/>
        </p:nvSpPr>
        <p:spPr>
          <a:xfrm>
            <a:off x="1152300" y="1649850"/>
            <a:ext cx="1843800" cy="1843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 name="Google Shape;226;p40"/>
          <p:cNvGrpSpPr/>
          <p:nvPr/>
        </p:nvGrpSpPr>
        <p:grpSpPr>
          <a:xfrm>
            <a:off x="1491429" y="2052012"/>
            <a:ext cx="1165552" cy="1039477"/>
            <a:chOff x="3927500" y="301425"/>
            <a:chExt cx="461550" cy="411625"/>
          </a:xfrm>
        </p:grpSpPr>
        <p:sp>
          <p:nvSpPr>
            <p:cNvPr id="227" name="Google Shape;227;p40"/>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0"/>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0"/>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0"/>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0"/>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0"/>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40"/>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0"/>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0"/>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0"/>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0"/>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0"/>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0"/>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0"/>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0"/>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0"/>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0"/>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0"/>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0"/>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0"/>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0"/>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0"/>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0"/>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0"/>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0"/>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0"/>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0"/>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Picture 1">
            <a:extLst>
              <a:ext uri="{FF2B5EF4-FFF2-40B4-BE49-F238E27FC236}">
                <a16:creationId xmlns:a16="http://schemas.microsoft.com/office/drawing/2014/main" id="{F3E8B1D3-B427-95FC-E206-17711265BB70}"/>
              </a:ext>
            </a:extLst>
          </p:cNvPr>
          <p:cNvPicPr>
            <a:picLocks noChangeAspect="1"/>
          </p:cNvPicPr>
          <p:nvPr/>
        </p:nvPicPr>
        <p:blipFill rotWithShape="1">
          <a:blip r:embed="rId3"/>
          <a:srcRect l="13484" t="-159" r="20764" b="159"/>
          <a:stretch/>
        </p:blipFill>
        <p:spPr>
          <a:xfrm rot="5400000">
            <a:off x="6831127" y="2676340"/>
            <a:ext cx="1880558" cy="2145063"/>
          </a:xfrm>
          <a:prstGeom prst="rect">
            <a:avLst/>
          </a:prstGeom>
        </p:spPr>
      </p:pic>
    </p:spTree>
    <p:extLst>
      <p:ext uri="{BB962C8B-B14F-4D97-AF65-F5344CB8AC3E}">
        <p14:creationId xmlns:p14="http://schemas.microsoft.com/office/powerpoint/2010/main" val="828390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About Me</a:t>
            </a:r>
            <a:endParaRPr sz="4000" dirty="0">
              <a:solidFill>
                <a:schemeClr val="accent3"/>
              </a:solidFill>
              <a:latin typeface="Dosis ExtraLight" pitchFamily="2" charset="0"/>
            </a:endParaRPr>
          </a:p>
        </p:txBody>
      </p:sp>
      <p:sp>
        <p:nvSpPr>
          <p:cNvPr id="97" name="Google Shape;97;p20"/>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600"/>
              </a:spcBef>
              <a:spcAft>
                <a:spcPts val="0"/>
              </a:spcAft>
              <a:buClr>
                <a:srgbClr val="06232F"/>
              </a:buClr>
              <a:buSzPts val="2400"/>
              <a:buFont typeface="Arial" panose="020B0604020202020204" pitchFamily="34" charset="0"/>
              <a:buChar char="•"/>
            </a:pPr>
            <a:r>
              <a:rPr lang="en" sz="1800" b="0" i="0" u="none" strike="noStrike" cap="none" dirty="0">
                <a:solidFill>
                  <a:schemeClr val="bg1">
                    <a:lumMod val="50000"/>
                  </a:schemeClr>
                </a:solidFill>
                <a:latin typeface="Titillium Web Light"/>
                <a:ea typeface="Titillium Web Light"/>
                <a:cs typeface="Titillium Web Light"/>
                <a:sym typeface="Titillium Web Light"/>
              </a:rPr>
              <a:t>Co-leader - Denver VMUG &amp; PowerShell User Groups</a:t>
            </a:r>
            <a:endParaRPr dirty="0">
              <a:solidFill>
                <a:schemeClr val="bg1">
                  <a:lumMod val="50000"/>
                </a:schemeClr>
              </a:solidFill>
            </a:endParaRPr>
          </a:p>
          <a:p>
            <a:pPr marL="285750" marR="0" lvl="0" indent="-285750" algn="l" rtl="0">
              <a:lnSpc>
                <a:spcPct val="100000"/>
              </a:lnSpc>
              <a:spcBef>
                <a:spcPts val="600"/>
              </a:spcBef>
              <a:spcAft>
                <a:spcPts val="0"/>
              </a:spcAft>
              <a:buClr>
                <a:srgbClr val="06232F"/>
              </a:buClr>
              <a:buSzPts val="2400"/>
              <a:buFont typeface="Arial" panose="020B0604020202020204" pitchFamily="34" charset="0"/>
              <a:buChar char="•"/>
            </a:pPr>
            <a:r>
              <a:rPr lang="en" sz="1800" b="0" i="0" u="none" strike="noStrike" cap="none" dirty="0">
                <a:solidFill>
                  <a:schemeClr val="bg1">
                    <a:lumMod val="50000"/>
                  </a:schemeClr>
                </a:solidFill>
                <a:latin typeface="Titillium Web Light"/>
                <a:ea typeface="Titillium Web Light"/>
                <a:cs typeface="Titillium Web Light"/>
                <a:sym typeface="Titillium Web Light"/>
              </a:rPr>
              <a:t>Colored hat, big grin and the loud "Howdy Y'all.“</a:t>
            </a:r>
            <a:endParaRPr dirty="0">
              <a:solidFill>
                <a:schemeClr val="bg1">
                  <a:lumMod val="50000"/>
                </a:schemeClr>
              </a:solidFill>
            </a:endParaRPr>
          </a:p>
          <a:p>
            <a:pPr marL="438150" marR="0" lvl="0" indent="-285750" algn="l" rtl="0">
              <a:lnSpc>
                <a:spcPct val="100000"/>
              </a:lnSpc>
              <a:spcBef>
                <a:spcPts val="600"/>
              </a:spcBef>
              <a:spcAft>
                <a:spcPts val="0"/>
              </a:spcAft>
              <a:buClr>
                <a:srgbClr val="06232F"/>
              </a:buClr>
              <a:buSzPts val="2400"/>
              <a:buFont typeface="Arial" panose="020B0604020202020204" pitchFamily="34" charset="0"/>
              <a:buChar char="•"/>
            </a:pPr>
            <a:endParaRPr sz="1800" b="0" i="0" u="none" strike="noStrike" cap="none" dirty="0">
              <a:solidFill>
                <a:schemeClr val="bg1">
                  <a:lumMod val="50000"/>
                </a:schemeClr>
              </a:solidFill>
              <a:latin typeface="Titillium Web Light"/>
              <a:ea typeface="Titillium Web Light"/>
              <a:cs typeface="Titillium Web Light"/>
              <a:sym typeface="Titillium Web Light"/>
            </a:endParaRPr>
          </a:p>
          <a:p>
            <a:pPr marL="285750" marR="0" lvl="0" indent="-285750" algn="l" rtl="0">
              <a:lnSpc>
                <a:spcPct val="100000"/>
              </a:lnSpc>
              <a:spcBef>
                <a:spcPts val="600"/>
              </a:spcBef>
              <a:spcAft>
                <a:spcPts val="0"/>
              </a:spcAft>
              <a:buClr>
                <a:srgbClr val="06232F"/>
              </a:buClr>
              <a:buSzPts val="2400"/>
              <a:buFont typeface="Arial" panose="020B0604020202020204" pitchFamily="34" charset="0"/>
              <a:buChar char="•"/>
            </a:pPr>
            <a:r>
              <a:rPr lang="en" sz="1800" b="0" i="0" u="none" strike="noStrike" cap="none" dirty="0">
                <a:solidFill>
                  <a:schemeClr val="bg1">
                    <a:lumMod val="50000"/>
                  </a:schemeClr>
                </a:solidFill>
                <a:latin typeface="Titillium Web Light"/>
                <a:ea typeface="Titillium Web Light"/>
                <a:cs typeface="Titillium Web Light"/>
                <a:sym typeface="Titillium Web Light"/>
              </a:rPr>
              <a:t>Push yourself</a:t>
            </a:r>
          </a:p>
          <a:p>
            <a:pPr marL="285750" marR="0" lvl="0" indent="-285750" algn="l" rtl="0">
              <a:lnSpc>
                <a:spcPct val="100000"/>
              </a:lnSpc>
              <a:spcBef>
                <a:spcPts val="600"/>
              </a:spcBef>
              <a:spcAft>
                <a:spcPts val="0"/>
              </a:spcAft>
              <a:buClr>
                <a:srgbClr val="06232F"/>
              </a:buClr>
              <a:buSzPts val="2400"/>
              <a:buFont typeface="Arial" panose="020B0604020202020204" pitchFamily="34" charset="0"/>
              <a:buChar char="•"/>
            </a:pPr>
            <a:r>
              <a:rPr lang="en" sz="1800" b="0" i="0" u="none" strike="noStrike" cap="none" dirty="0">
                <a:solidFill>
                  <a:schemeClr val="bg1">
                    <a:lumMod val="50000"/>
                  </a:schemeClr>
                </a:solidFill>
                <a:latin typeface="Titillium Web Light"/>
                <a:ea typeface="Titillium Web Light"/>
                <a:cs typeface="Titillium Web Light"/>
                <a:sym typeface="Titillium Web Light"/>
              </a:rPr>
              <a:t>Learn more</a:t>
            </a:r>
          </a:p>
          <a:p>
            <a:pPr marL="285750" marR="0" lvl="0" indent="-285750" algn="l" rtl="0">
              <a:lnSpc>
                <a:spcPct val="100000"/>
              </a:lnSpc>
              <a:spcBef>
                <a:spcPts val="600"/>
              </a:spcBef>
              <a:spcAft>
                <a:spcPts val="0"/>
              </a:spcAft>
              <a:buClr>
                <a:srgbClr val="06232F"/>
              </a:buClr>
              <a:buSzPts val="2400"/>
              <a:buFont typeface="Arial" panose="020B0604020202020204" pitchFamily="34" charset="0"/>
              <a:buChar char="•"/>
            </a:pPr>
            <a:r>
              <a:rPr lang="en" sz="1800" b="0" i="0" u="none" strike="noStrike" cap="none" dirty="0">
                <a:solidFill>
                  <a:schemeClr val="bg1">
                    <a:lumMod val="50000"/>
                  </a:schemeClr>
                </a:solidFill>
                <a:latin typeface="Titillium Web Light"/>
                <a:ea typeface="Titillium Web Light"/>
                <a:cs typeface="Titillium Web Light"/>
                <a:sym typeface="Titillium Web Light"/>
              </a:rPr>
              <a:t>Don’t fear sharing</a:t>
            </a:r>
          </a:p>
          <a:p>
            <a:pPr marL="285750" marR="0" lvl="0" indent="-285750" algn="l" rtl="0">
              <a:lnSpc>
                <a:spcPct val="100000"/>
              </a:lnSpc>
              <a:spcBef>
                <a:spcPts val="600"/>
              </a:spcBef>
              <a:spcAft>
                <a:spcPts val="0"/>
              </a:spcAft>
              <a:buClr>
                <a:srgbClr val="06232F"/>
              </a:buClr>
              <a:buSzPts val="2400"/>
              <a:buFont typeface="Arial" panose="020B0604020202020204" pitchFamily="34" charset="0"/>
              <a:buChar char="•"/>
            </a:pPr>
            <a:r>
              <a:rPr lang="en" sz="1800" b="0" i="0" u="none" strike="noStrike" cap="none" dirty="0">
                <a:solidFill>
                  <a:schemeClr val="bg1">
                    <a:lumMod val="50000"/>
                  </a:schemeClr>
                </a:solidFill>
                <a:latin typeface="Titillium Web Light"/>
                <a:ea typeface="Titillium Web Light"/>
                <a:cs typeface="Titillium Web Light"/>
                <a:sym typeface="Titillium Web Light"/>
              </a:rPr>
              <a:t>Share YOUR knowledge (Perspective is important)</a:t>
            </a:r>
            <a:endParaRPr dirty="0">
              <a:solidFill>
                <a:schemeClr val="bg1">
                  <a:lumMod val="50000"/>
                </a:schemeClr>
              </a:solidFill>
            </a:endParaRPr>
          </a:p>
          <a:p>
            <a:pPr marL="285750" marR="0" lvl="0" indent="-285750" algn="l" rtl="0">
              <a:lnSpc>
                <a:spcPct val="100000"/>
              </a:lnSpc>
              <a:spcBef>
                <a:spcPts val="600"/>
              </a:spcBef>
              <a:spcAft>
                <a:spcPts val="0"/>
              </a:spcAft>
              <a:buClr>
                <a:srgbClr val="06232F"/>
              </a:buClr>
              <a:buSzPts val="2400"/>
              <a:buFont typeface="Arial" panose="020B0604020202020204" pitchFamily="34" charset="0"/>
              <a:buChar char="•"/>
            </a:pPr>
            <a:r>
              <a:rPr lang="en" sz="1800" b="0" i="0" u="none" strike="noStrike" cap="none" dirty="0">
                <a:solidFill>
                  <a:schemeClr val="bg1">
                    <a:lumMod val="50000"/>
                  </a:schemeClr>
                </a:solidFill>
                <a:latin typeface="Titillium Web Light"/>
                <a:ea typeface="Titillium Web Light"/>
                <a:cs typeface="Titillium Web Light"/>
                <a:sym typeface="Titillium Web Light"/>
              </a:rPr>
              <a:t>Teach whatever you can (Be The Master)</a:t>
            </a:r>
            <a:endParaRPr dirty="0">
              <a:solidFill>
                <a:schemeClr val="bg1">
                  <a:lumMod val="50000"/>
                </a:schemeClr>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350" b="0" i="0" u="none" strike="noStrike" cap="none" dirty="0">
              <a:solidFill>
                <a:schemeClr val="bg1">
                  <a:lumMod val="50000"/>
                </a:schemeClr>
              </a:solidFill>
              <a:latin typeface="Arial"/>
              <a:ea typeface="Arial"/>
              <a:cs typeface="Arial"/>
              <a:sym typeface="Arial"/>
            </a:endParaRPr>
          </a:p>
        </p:txBody>
      </p:sp>
      <p:pic>
        <p:nvPicPr>
          <p:cNvPr id="98" name="Google Shape;98;p20"/>
          <p:cNvPicPr preferRelativeResize="0"/>
          <p:nvPr/>
        </p:nvPicPr>
        <p:blipFill rotWithShape="1">
          <a:blip r:embed="rId3">
            <a:alphaModFix/>
          </a:blip>
          <a:srcRect/>
          <a:stretch/>
        </p:blipFill>
        <p:spPr>
          <a:xfrm>
            <a:off x="7493996" y="849045"/>
            <a:ext cx="1354734" cy="1755523"/>
          </a:xfrm>
          <a:prstGeom prst="rect">
            <a:avLst/>
          </a:prstGeom>
          <a:noFill/>
          <a:ln>
            <a:noFill/>
          </a:ln>
        </p:spPr>
      </p:pic>
      <p:pic>
        <p:nvPicPr>
          <p:cNvPr id="99" name="Google Shape;99;p20"/>
          <p:cNvPicPr preferRelativeResize="0"/>
          <p:nvPr/>
        </p:nvPicPr>
        <p:blipFill rotWithShape="1">
          <a:blip r:embed="rId4">
            <a:alphaModFix/>
          </a:blip>
          <a:srcRect l="8773" r="8772"/>
          <a:stretch/>
        </p:blipFill>
        <p:spPr>
          <a:xfrm>
            <a:off x="6143241" y="847726"/>
            <a:ext cx="1448581" cy="1756841"/>
          </a:xfrm>
          <a:prstGeom prst="rect">
            <a:avLst/>
          </a:prstGeom>
          <a:solidFill>
            <a:srgbClr val="D8D8D8"/>
          </a:solidFill>
          <a:ln>
            <a:noFill/>
          </a:ln>
        </p:spPr>
      </p:pic>
      <p:pic>
        <p:nvPicPr>
          <p:cNvPr id="100" name="Google Shape;100;p20"/>
          <p:cNvPicPr preferRelativeResize="0"/>
          <p:nvPr/>
        </p:nvPicPr>
        <p:blipFill rotWithShape="1">
          <a:blip r:embed="rId5">
            <a:alphaModFix/>
          </a:blip>
          <a:srcRect/>
          <a:stretch/>
        </p:blipFill>
        <p:spPr>
          <a:xfrm>
            <a:off x="6143242" y="2604567"/>
            <a:ext cx="2705489" cy="1535476"/>
          </a:xfrm>
          <a:prstGeom prst="rect">
            <a:avLst/>
          </a:prstGeom>
          <a:noFill/>
          <a:ln>
            <a:noFill/>
          </a:ln>
        </p:spPr>
      </p:pic>
    </p:spTree>
    <p:extLst>
      <p:ext uri="{BB962C8B-B14F-4D97-AF65-F5344CB8AC3E}">
        <p14:creationId xmlns:p14="http://schemas.microsoft.com/office/powerpoint/2010/main" val="1452001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3200" b="0" i="0" u="none" strike="noStrike" cap="none" dirty="0">
                <a:solidFill>
                  <a:schemeClr val="accent3"/>
                </a:solidFill>
                <a:latin typeface="Dosis ExtraLight" pitchFamily="2" charset="0"/>
                <a:ea typeface="Quantico"/>
                <a:cs typeface="Quantico"/>
                <a:sym typeface="Quantico"/>
              </a:rPr>
              <a:t>What are we here to talk about?	</a:t>
            </a:r>
            <a:endParaRPr sz="3200" dirty="0">
              <a:solidFill>
                <a:schemeClr val="accent3"/>
              </a:solidFill>
              <a:latin typeface="Dosis ExtraLight" pitchFamily="2" charset="0"/>
            </a:endParaRPr>
          </a:p>
        </p:txBody>
      </p:sp>
      <p:sp>
        <p:nvSpPr>
          <p:cNvPr id="106" name="Google Shape;106;p21"/>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Definitions of communication/effective communications</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Merriam-Webster</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Google</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Effective communications (by Joe)</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800" b="0" i="0" u="none" strike="noStrike" cap="none" dirty="0">
              <a:solidFill>
                <a:schemeClr val="accent5"/>
              </a:solidFill>
              <a:latin typeface="Titillium Web Light"/>
              <a:ea typeface="Titillium Web Light"/>
              <a:cs typeface="Titillium Web Light"/>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What's the real point?</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Getting the message across</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Getting YOUR message across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sz="1350" b="0" i="0" u="none" strike="noStrike" cap="none" dirty="0">
              <a:solidFill>
                <a:schemeClr val="accent5"/>
              </a:solidFill>
              <a:latin typeface="Titillium Web Light"/>
              <a:ea typeface="Titillium Web Light"/>
              <a:cs typeface="Titillium Web Light"/>
              <a:sym typeface="Titillium Web Light"/>
            </a:endParaRPr>
          </a:p>
        </p:txBody>
      </p:sp>
      <p:pic>
        <p:nvPicPr>
          <p:cNvPr id="1026" name="Picture 2">
            <a:extLst>
              <a:ext uri="{FF2B5EF4-FFF2-40B4-BE49-F238E27FC236}">
                <a16:creationId xmlns:a16="http://schemas.microsoft.com/office/drawing/2014/main" id="{C5C6DF36-EE85-6E0C-E2B1-A12E0CF33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637" y="1331767"/>
            <a:ext cx="4555836" cy="341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Why should you Care?</a:t>
            </a:r>
            <a:endParaRPr sz="4000" dirty="0">
              <a:solidFill>
                <a:schemeClr val="accent3"/>
              </a:solidFill>
              <a:latin typeface="Dosis ExtraLight" pitchFamily="2" charset="0"/>
            </a:endParaRPr>
          </a:p>
        </p:txBody>
      </p:sp>
      <p:sp>
        <p:nvSpPr>
          <p:cNvPr id="112" name="Google Shape;112;p22"/>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Critical to your relationships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Consider how you communicate with:</a:t>
            </a:r>
            <a:endParaRPr dirty="0">
              <a:solidFill>
                <a:schemeClr val="accent5"/>
              </a:solidFill>
            </a:endParaRPr>
          </a:p>
          <a:p>
            <a:pPr marL="685800" marR="0" lvl="2" indent="-381000" algn="l" rtl="0">
              <a:lnSpc>
                <a:spcPct val="100000"/>
              </a:lnSpc>
              <a:spcBef>
                <a:spcPts val="0"/>
              </a:spcBef>
              <a:spcAft>
                <a:spcPts val="0"/>
              </a:spcAft>
              <a:buClr>
                <a:srgbClr val="06232F"/>
              </a:buClr>
              <a:buSzPts val="2400"/>
              <a:buFont typeface="Arial" panose="020B0604020202020204" pitchFamily="34" charset="0"/>
              <a:buChar char="•"/>
            </a:pPr>
            <a:r>
              <a:rPr lang="en" sz="1800" b="0" i="0" u="none" strike="noStrike" cap="none" dirty="0">
                <a:solidFill>
                  <a:schemeClr val="accent5"/>
                </a:solidFill>
                <a:sym typeface="Titillium Web Light"/>
              </a:rPr>
              <a:t>Spouse/partner/significant other</a:t>
            </a:r>
            <a:endParaRPr dirty="0">
              <a:solidFill>
                <a:schemeClr val="accent5"/>
              </a:solidFill>
            </a:endParaRPr>
          </a:p>
          <a:p>
            <a:pPr marL="685800" marR="0" lvl="2" indent="-381000" algn="l" rtl="0">
              <a:lnSpc>
                <a:spcPct val="100000"/>
              </a:lnSpc>
              <a:spcBef>
                <a:spcPts val="0"/>
              </a:spcBef>
              <a:spcAft>
                <a:spcPts val="0"/>
              </a:spcAft>
              <a:buClr>
                <a:srgbClr val="06232F"/>
              </a:buClr>
              <a:buSzPts val="2400"/>
              <a:buFont typeface="Arial" panose="020B0604020202020204" pitchFamily="34" charset="0"/>
              <a:buChar char="•"/>
            </a:pPr>
            <a:r>
              <a:rPr lang="en" sz="1800" b="0" i="0" u="none" strike="noStrike" cap="none" dirty="0">
                <a:solidFill>
                  <a:schemeClr val="accent5"/>
                </a:solidFill>
                <a:sym typeface="Titillium Web Light"/>
              </a:rPr>
              <a:t>Children</a:t>
            </a:r>
            <a:endParaRPr dirty="0">
              <a:solidFill>
                <a:schemeClr val="accent5"/>
              </a:solidFill>
            </a:endParaRPr>
          </a:p>
          <a:p>
            <a:pPr marL="685800" marR="0" lvl="2" indent="-381000" algn="l" rtl="0">
              <a:lnSpc>
                <a:spcPct val="100000"/>
              </a:lnSpc>
              <a:spcBef>
                <a:spcPts val="0"/>
              </a:spcBef>
              <a:spcAft>
                <a:spcPts val="0"/>
              </a:spcAft>
              <a:buClr>
                <a:srgbClr val="06232F"/>
              </a:buClr>
              <a:buSzPts val="2400"/>
              <a:buFont typeface="Arial" panose="020B0604020202020204" pitchFamily="34" charset="0"/>
              <a:buChar char="•"/>
            </a:pPr>
            <a:r>
              <a:rPr lang="en" sz="1800" b="0" i="0" u="none" strike="noStrike" cap="none" dirty="0">
                <a:solidFill>
                  <a:schemeClr val="accent5"/>
                </a:solidFill>
                <a:sym typeface="Titillium Web Light"/>
              </a:rPr>
              <a:t>Parents / Close Family</a:t>
            </a:r>
            <a:endParaRPr dirty="0">
              <a:solidFill>
                <a:schemeClr val="accent5"/>
              </a:solidFill>
            </a:endParaRPr>
          </a:p>
          <a:p>
            <a:pPr marL="685800" marR="0" lvl="2" indent="-381000" algn="l" rtl="0">
              <a:lnSpc>
                <a:spcPct val="100000"/>
              </a:lnSpc>
              <a:spcBef>
                <a:spcPts val="0"/>
              </a:spcBef>
              <a:spcAft>
                <a:spcPts val="0"/>
              </a:spcAft>
              <a:buClr>
                <a:srgbClr val="06232F"/>
              </a:buClr>
              <a:buSzPts val="2400"/>
              <a:buFont typeface="Arial" panose="020B0604020202020204" pitchFamily="34" charset="0"/>
              <a:buChar char="•"/>
            </a:pPr>
            <a:r>
              <a:rPr lang="en" sz="1800" b="0" i="0" u="none" strike="noStrike" cap="none" dirty="0">
                <a:solidFill>
                  <a:schemeClr val="accent5"/>
                </a:solidFill>
                <a:sym typeface="Titillium Web Light"/>
              </a:rPr>
              <a:t>Co-workers – especially ones you may not be fond of</a:t>
            </a:r>
            <a:endParaRPr dirty="0">
              <a:solidFill>
                <a:schemeClr val="accent5"/>
              </a:solidFill>
            </a:endParaRPr>
          </a:p>
          <a:p>
            <a:pPr marL="685800" marR="0" lvl="2" indent="-381000" algn="l" rtl="0">
              <a:lnSpc>
                <a:spcPct val="100000"/>
              </a:lnSpc>
              <a:spcBef>
                <a:spcPts val="0"/>
              </a:spcBef>
              <a:spcAft>
                <a:spcPts val="0"/>
              </a:spcAft>
              <a:buClr>
                <a:srgbClr val="06232F"/>
              </a:buClr>
              <a:buSzPts val="2400"/>
              <a:buFont typeface="Arial" panose="020B0604020202020204" pitchFamily="34" charset="0"/>
              <a:buChar char="•"/>
            </a:pPr>
            <a:r>
              <a:rPr lang="en" sz="1800" b="0" i="0" u="none" strike="noStrike" cap="none" dirty="0">
                <a:solidFill>
                  <a:schemeClr val="accent5"/>
                </a:solidFill>
                <a:sym typeface="Titillium Web Light"/>
              </a:rPr>
              <a:t>“Man on the Street”</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Communications enable connections</a:t>
            </a:r>
          </a:p>
          <a:p>
            <a:pPr marL="742950" lvl="1" indent="-285750">
              <a:spcBef>
                <a:spcPts val="600"/>
              </a:spcBef>
              <a:buFont typeface="Arial" panose="020B0604020202020204" pitchFamily="34" charset="0"/>
              <a:buChar char="•"/>
            </a:pPr>
            <a:r>
              <a:rPr lang="en" sz="1800" dirty="0">
                <a:solidFill>
                  <a:schemeClr val="accent5"/>
                </a:solidFill>
              </a:rPr>
              <a:t>E</a:t>
            </a:r>
            <a:r>
              <a:rPr lang="en" sz="1800" b="0" i="0" u="none" strike="noStrike" cap="none" dirty="0">
                <a:solidFill>
                  <a:schemeClr val="accent5"/>
                </a:solidFill>
                <a:sym typeface="Titillium Web Light"/>
              </a:rPr>
              <a:t>specially social connections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Don’t be A$$hole Joe</a:t>
            </a:r>
            <a:endParaRPr dirty="0">
              <a:solidFill>
                <a:schemeClr val="accent5"/>
              </a:solidFill>
            </a:endParaRPr>
          </a:p>
        </p:txBody>
      </p:sp>
      <p:pic>
        <p:nvPicPr>
          <p:cNvPr id="2050" name="Picture 2" descr="500 years later, why do I care about the Reformation? - Eternity News">
            <a:extLst>
              <a:ext uri="{FF2B5EF4-FFF2-40B4-BE49-F238E27FC236}">
                <a16:creationId xmlns:a16="http://schemas.microsoft.com/office/drawing/2014/main" id="{CA265298-FE49-88C6-4F59-B212D9AC3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049" y="840580"/>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Do I Care GIFs | Tenor">
            <a:extLst>
              <a:ext uri="{FF2B5EF4-FFF2-40B4-BE49-F238E27FC236}">
                <a16:creationId xmlns:a16="http://schemas.microsoft.com/office/drawing/2014/main" id="{78260038-4069-9987-50B5-EEECE3391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335" y="3045121"/>
            <a:ext cx="3173701" cy="178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3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3200" b="0" i="0" u="none" strike="noStrike" cap="none" dirty="0">
                <a:solidFill>
                  <a:schemeClr val="accent3"/>
                </a:solidFill>
                <a:latin typeface="Dosis ExtraLight" pitchFamily="2" charset="0"/>
                <a:ea typeface="Quantico"/>
                <a:cs typeface="Quantico"/>
                <a:sym typeface="Quantico"/>
              </a:rPr>
              <a:t>What are you bringing (unconsciously)?</a:t>
            </a:r>
            <a:endParaRPr sz="3200" dirty="0">
              <a:solidFill>
                <a:schemeClr val="accent3"/>
              </a:solidFill>
              <a:latin typeface="Dosis ExtraLight" pitchFamily="2" charset="0"/>
            </a:endParaRPr>
          </a:p>
        </p:txBody>
      </p:sp>
      <p:sp>
        <p:nvSpPr>
          <p:cNvPr id="118" name="Google Shape;118;p23"/>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Perceptions/Notions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What Prevents Effective Communication</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Your emotions</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Others’ emotions</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Stress and other external influences</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Lack of focus</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Personality as Code</a:t>
            </a:r>
            <a:endParaRPr dirty="0">
              <a:solidFill>
                <a:schemeClr val="accent5"/>
              </a:solidFill>
            </a:endParaRPr>
          </a:p>
          <a:p>
            <a:pPr marL="800100" lvl="2" indent="-342900">
              <a:buFont typeface="Arial" panose="020B0604020202020204" pitchFamily="34" charset="0"/>
              <a:buChar char="•"/>
            </a:pPr>
            <a:r>
              <a:rPr lang="en" sz="1800" b="0" i="0" u="none" strike="noStrike" cap="none" dirty="0">
                <a:solidFill>
                  <a:schemeClr val="accent5"/>
                </a:solidFill>
                <a:sym typeface="Titillium Web Light"/>
              </a:rPr>
              <a:t>Change your defaults</a:t>
            </a:r>
            <a:endParaRPr dirty="0">
              <a:solidFill>
                <a:schemeClr val="accent5"/>
              </a:solidFill>
            </a:endParaRPr>
          </a:p>
        </p:txBody>
      </p:sp>
      <p:pic>
        <p:nvPicPr>
          <p:cNvPr id="3074" name="Picture 2" descr="Unconscious Bias - Aperian Global">
            <a:extLst>
              <a:ext uri="{FF2B5EF4-FFF2-40B4-BE49-F238E27FC236}">
                <a16:creationId xmlns:a16="http://schemas.microsoft.com/office/drawing/2014/main" id="{9F2FBAB7-BEDD-FFA6-0DCA-B38CAD00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964" y="1054316"/>
            <a:ext cx="3602327" cy="3602327"/>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77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Know Your Audience</a:t>
            </a:r>
            <a:endParaRPr sz="4000" dirty="0">
              <a:solidFill>
                <a:schemeClr val="accent3"/>
              </a:solidFill>
              <a:latin typeface="Dosis ExtraLight" pitchFamily="2" charset="0"/>
            </a:endParaRPr>
          </a:p>
        </p:txBody>
      </p:sp>
      <p:sp>
        <p:nvSpPr>
          <p:cNvPr id="124" name="Google Shape;124;p24"/>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Look for background connections</a:t>
            </a:r>
          </a:p>
          <a:p>
            <a:pPr marL="342900" lvl="0" indent="-342900" algn="l" rtl="0">
              <a:lnSpc>
                <a:spcPct val="100000"/>
              </a:lnSpc>
              <a:spcBef>
                <a:spcPts val="600"/>
              </a:spcBef>
              <a:spcAft>
                <a:spcPts val="0"/>
              </a:spcAft>
              <a:buSzPts val="2400"/>
              <a:buFont typeface="Arial" panose="020B0604020202020204" pitchFamily="34" charset="0"/>
              <a:buChar char="•"/>
            </a:pP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Areas of common understanding</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Smart person vs wise person</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Don’t repeat mistakes without change</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Peers are effective tools; you may need their support</a:t>
            </a:r>
            <a:endParaRPr dirty="0">
              <a:solidFill>
                <a:schemeClr val="accent5"/>
              </a:solidFill>
            </a:endParaRPr>
          </a:p>
        </p:txBody>
      </p:sp>
      <p:pic>
        <p:nvPicPr>
          <p:cNvPr id="4098" name="Picture 2" descr="5 Ways To Learn More About Your Audience - Thrive Global">
            <a:extLst>
              <a:ext uri="{FF2B5EF4-FFF2-40B4-BE49-F238E27FC236}">
                <a16:creationId xmlns:a16="http://schemas.microsoft.com/office/drawing/2014/main" id="{1E9CC387-9F4E-7F9C-B2A3-0CE90226B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331" y="1025959"/>
            <a:ext cx="3593778" cy="239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0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Learn You Some Business</a:t>
            </a:r>
            <a:endParaRPr sz="4000" dirty="0">
              <a:solidFill>
                <a:schemeClr val="accent3"/>
              </a:solidFill>
              <a:latin typeface="Dosis ExtraLight" pitchFamily="2" charset="0"/>
            </a:endParaRPr>
          </a:p>
        </p:txBody>
      </p:sp>
      <p:sp>
        <p:nvSpPr>
          <p:cNvPr id="130" name="Google Shape;130;p25"/>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latin typeface="Titillium Web Light" panose="00000400000000000000" pitchFamily="2" charset="0"/>
                <a:ea typeface="Arial"/>
                <a:cs typeface="Arial"/>
                <a:sym typeface="Arial"/>
              </a:rPr>
              <a:t>Speak to your Audience in THEIR terms</a:t>
            </a:r>
            <a:endParaRPr dirty="0">
              <a:solidFill>
                <a:schemeClr val="accent5"/>
              </a:solidFill>
              <a:latin typeface="Titillium Web Light" panose="00000400000000000000" pitchFamily="2" charset="0"/>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latin typeface="Titillium Web Light" panose="00000400000000000000" pitchFamily="2" charset="0"/>
              <a:ea typeface="Arial"/>
              <a:cs typeface="Arial"/>
              <a:sym typeface="Aria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latin typeface="Titillium Web Light" panose="00000400000000000000" pitchFamily="2" charset="0"/>
                <a:ea typeface="Arial"/>
                <a:cs typeface="Arial"/>
                <a:sym typeface="Arial"/>
              </a:rPr>
              <a:t>Know your business</a:t>
            </a:r>
            <a:endParaRPr dirty="0">
              <a:solidFill>
                <a:schemeClr val="accent5"/>
              </a:solidFill>
              <a:latin typeface="Titillium Web Light" panose="00000400000000000000" pitchFamily="2" charset="0"/>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latin typeface="Titillium Web Light" panose="00000400000000000000" pitchFamily="2" charset="0"/>
              <a:ea typeface="Arial"/>
              <a:cs typeface="Arial"/>
              <a:sym typeface="Aria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latin typeface="Titillium Web Light" panose="00000400000000000000" pitchFamily="2" charset="0"/>
                <a:ea typeface="Arial"/>
                <a:cs typeface="Arial"/>
                <a:sym typeface="Arial"/>
              </a:rPr>
              <a:t>Is IT / technology really your business?</a:t>
            </a:r>
            <a:endParaRPr dirty="0">
              <a:solidFill>
                <a:schemeClr val="accent5"/>
              </a:solidFill>
              <a:latin typeface="Titillium Web Light" panose="00000400000000000000" pitchFamily="2" charset="0"/>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latin typeface="Titillium Web Light" panose="00000400000000000000" pitchFamily="2" charset="0"/>
              <a:ea typeface="Arial"/>
              <a:cs typeface="Arial"/>
              <a:sym typeface="Aria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latin typeface="Titillium Web Light" panose="00000400000000000000" pitchFamily="2" charset="0"/>
                <a:ea typeface="Arial"/>
                <a:cs typeface="Arial"/>
                <a:sym typeface="Arial"/>
              </a:rPr>
              <a:t>Technical Fellow of Cafeterias</a:t>
            </a:r>
            <a:endParaRPr dirty="0">
              <a:solidFill>
                <a:schemeClr val="accent5"/>
              </a:solidFill>
              <a:latin typeface="Titillium Web Light" panose="00000400000000000000" pitchFamily="2" charset="0"/>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US" sz="1800" b="0" i="0" u="sng" strike="noStrike" cap="none" dirty="0">
              <a:solidFill>
                <a:schemeClr val="accent5"/>
              </a:solidFill>
              <a:latin typeface="Titillium Web Light" panose="00000400000000000000" pitchFamily="2" charset="0"/>
              <a:ea typeface="Arial"/>
              <a:cs typeface="Arial"/>
              <a:sym typeface="Arial"/>
            </a:endParaRPr>
          </a:p>
          <a:p>
            <a:pPr marL="285750" lvl="0" indent="-285750" algn="l" rtl="0">
              <a:lnSpc>
                <a:spcPct val="100000"/>
              </a:lnSpc>
              <a:spcBef>
                <a:spcPts val="600"/>
              </a:spcBef>
              <a:spcAft>
                <a:spcPts val="0"/>
              </a:spcAft>
              <a:buSzPts val="2400"/>
              <a:buFont typeface="Arial" panose="020B0604020202020204" pitchFamily="34" charset="0"/>
              <a:buChar char="•"/>
            </a:pPr>
            <a:endParaRPr sz="1800" b="0" i="0" u="sng" strike="noStrike" cap="none" dirty="0">
              <a:solidFill>
                <a:schemeClr val="accent5"/>
              </a:solidFill>
              <a:latin typeface="Titillium Web Light" panose="00000400000000000000" pitchFamily="2" charset="0"/>
              <a:ea typeface="Arial"/>
              <a:cs typeface="Arial"/>
              <a:sym typeface="Arial"/>
            </a:endParaRPr>
          </a:p>
          <a:p>
            <a:pPr marL="0" lvl="0" indent="0" algn="l" rtl="0">
              <a:lnSpc>
                <a:spcPct val="100000"/>
              </a:lnSpc>
              <a:spcBef>
                <a:spcPts val="600"/>
              </a:spcBef>
              <a:spcAft>
                <a:spcPts val="0"/>
              </a:spcAft>
              <a:buSzPts val="2400"/>
              <a:buNone/>
            </a:pPr>
            <a:r>
              <a:rPr lang="en" sz="1800" b="0" i="0" u="sng" strike="noStrike" cap="none" dirty="0">
                <a:solidFill>
                  <a:schemeClr val="accent5"/>
                </a:solidFill>
                <a:latin typeface="Titillium Web Light" panose="00000400000000000000" pitchFamily="2" charset="0"/>
                <a:ea typeface="Arial"/>
                <a:cs typeface="Arial"/>
                <a:sym typeface="Arial"/>
              </a:rPr>
              <a:t>PRO TIP:</a:t>
            </a:r>
            <a:r>
              <a:rPr lang="en" sz="1800" b="0" i="0" u="none" strike="noStrike" cap="none" dirty="0">
                <a:solidFill>
                  <a:schemeClr val="accent5"/>
                </a:solidFill>
                <a:latin typeface="Titillium Web Light" panose="00000400000000000000" pitchFamily="2" charset="0"/>
                <a:ea typeface="Arial"/>
                <a:cs typeface="Arial"/>
                <a:sym typeface="Arial"/>
              </a:rPr>
              <a:t>  </a:t>
            </a:r>
            <a:endParaRPr dirty="0">
              <a:solidFill>
                <a:schemeClr val="accent5"/>
              </a:solidFill>
              <a:latin typeface="Titillium Web Light" panose="00000400000000000000" pitchFamily="2" charset="0"/>
            </a:endParaRPr>
          </a:p>
          <a:p>
            <a:pPr marL="0" marR="0" lvl="0" indent="0" algn="l" rtl="0">
              <a:lnSpc>
                <a:spcPct val="100000"/>
              </a:lnSpc>
              <a:spcBef>
                <a:spcPts val="600"/>
              </a:spcBef>
              <a:spcAft>
                <a:spcPts val="0"/>
              </a:spcAft>
              <a:buClr>
                <a:srgbClr val="06232F"/>
              </a:buClr>
              <a:buSzPts val="2400"/>
              <a:buNone/>
            </a:pPr>
            <a:r>
              <a:rPr lang="en" sz="1800" dirty="0">
                <a:solidFill>
                  <a:schemeClr val="accent5"/>
                </a:solidFill>
                <a:latin typeface="Titillium Web Light" panose="00000400000000000000" pitchFamily="2" charset="0"/>
                <a:ea typeface="Arial"/>
                <a:cs typeface="Arial"/>
                <a:sym typeface="Arial"/>
              </a:rPr>
              <a:t>                     </a:t>
            </a:r>
            <a:r>
              <a:rPr lang="en" sz="1800" b="0" i="0" u="none" strike="noStrike" cap="none" dirty="0">
                <a:solidFill>
                  <a:schemeClr val="accent5"/>
                </a:solidFill>
                <a:latin typeface="Titillium Web Light" panose="00000400000000000000" pitchFamily="2" charset="0"/>
                <a:ea typeface="Arial"/>
                <a:cs typeface="Arial"/>
                <a:sym typeface="Arial"/>
              </a:rPr>
              <a:t>Your job belongs to your employer.      Your career belongs to YOU.</a:t>
            </a:r>
            <a:endParaRPr dirty="0">
              <a:solidFill>
                <a:schemeClr val="accent5"/>
              </a:solidFill>
              <a:latin typeface="Titillium Web Light" panose="00000400000000000000" pitchFamily="2" charset="0"/>
            </a:endParaRPr>
          </a:p>
          <a:p>
            <a:pPr marL="285750" lvl="0" indent="-285750" algn="l" rtl="0">
              <a:lnSpc>
                <a:spcPct val="100000"/>
              </a:lnSpc>
              <a:spcBef>
                <a:spcPts val="600"/>
              </a:spcBef>
              <a:spcAft>
                <a:spcPts val="0"/>
              </a:spcAft>
              <a:buSzPts val="2400"/>
              <a:buFont typeface="Arial" panose="020B0604020202020204" pitchFamily="34" charset="0"/>
              <a:buChar char="•"/>
            </a:pPr>
            <a:endParaRPr sz="1350" b="0" i="0" u="none" strike="noStrike" cap="none" dirty="0">
              <a:solidFill>
                <a:schemeClr val="accent5"/>
              </a:solidFill>
              <a:latin typeface="Titillium Web Light" panose="00000400000000000000" pitchFamily="2" charset="0"/>
              <a:ea typeface="Arial"/>
              <a:cs typeface="Arial"/>
              <a:sym typeface="Arial"/>
            </a:endParaRPr>
          </a:p>
        </p:txBody>
      </p:sp>
      <p:pic>
        <p:nvPicPr>
          <p:cNvPr id="5122" name="Picture 2" descr="How to Learn Business: 5 Methods to Consider | HBS Online">
            <a:extLst>
              <a:ext uri="{FF2B5EF4-FFF2-40B4-BE49-F238E27FC236}">
                <a16:creationId xmlns:a16="http://schemas.microsoft.com/office/drawing/2014/main" id="{A2F0F4D7-DFEA-875D-2D34-3C5A797AA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876" y="840579"/>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Lego Movie- PRESIDENT BUSINESS LEGO FIGURE">
            <a:extLst>
              <a:ext uri="{FF2B5EF4-FFF2-40B4-BE49-F238E27FC236}">
                <a16:creationId xmlns:a16="http://schemas.microsoft.com/office/drawing/2014/main" id="{9EC6244F-D149-11BA-741D-5D6E77C1B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526" y="1602584"/>
            <a:ext cx="199072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36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295270" y="338141"/>
            <a:ext cx="8472356" cy="250031"/>
          </a:xfrm>
          <a:prstGeom prst="rect">
            <a:avLst/>
          </a:prstGeom>
          <a:noFill/>
          <a:ln>
            <a:noFill/>
          </a:ln>
          <a:effectLst>
            <a:outerShdw dist="19050" dir="5400000" algn="bl" rotWithShape="0">
              <a:schemeClr val="accent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 sz="4000" b="0" i="0" u="none" strike="noStrike" cap="none" dirty="0">
                <a:solidFill>
                  <a:schemeClr val="accent3"/>
                </a:solidFill>
                <a:latin typeface="Dosis ExtraLight" pitchFamily="2" charset="0"/>
                <a:ea typeface="Quantico"/>
                <a:cs typeface="Quantico"/>
                <a:sym typeface="Quantico"/>
              </a:rPr>
              <a:t>Actively Listen</a:t>
            </a:r>
            <a:endParaRPr sz="4000" dirty="0">
              <a:solidFill>
                <a:schemeClr val="accent3"/>
              </a:solidFill>
              <a:latin typeface="Dosis ExtraLight" pitchFamily="2" charset="0"/>
            </a:endParaRPr>
          </a:p>
        </p:txBody>
      </p:sp>
      <p:sp>
        <p:nvSpPr>
          <p:cNvPr id="136" name="Google Shape;136;p26"/>
          <p:cNvSpPr txBox="1">
            <a:spLocks noGrp="1"/>
          </p:cNvSpPr>
          <p:nvPr>
            <p:ph type="body" idx="1"/>
          </p:nvPr>
        </p:nvSpPr>
        <p:spPr>
          <a:xfrm>
            <a:off x="295270" y="840580"/>
            <a:ext cx="8472357" cy="345519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Listen as much as you speak, if not more</a:t>
            </a:r>
          </a:p>
          <a:p>
            <a:pPr marL="342900" lvl="0" indent="-342900" algn="l" rtl="0">
              <a:lnSpc>
                <a:spcPct val="100000"/>
              </a:lnSpc>
              <a:spcBef>
                <a:spcPts val="600"/>
              </a:spcBef>
              <a:spcAft>
                <a:spcPts val="0"/>
              </a:spcAft>
              <a:buSzPts val="2400"/>
              <a:buFont typeface="Arial" panose="020B0604020202020204" pitchFamily="34" charset="0"/>
              <a:buChar char="•"/>
            </a:pP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Necessary for 2-way communication</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2 Parts to the Message</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Listen, Repeat, Get &amp; Give Feedback</a:t>
            </a:r>
            <a:endParaRPr dirty="0">
              <a:solidFill>
                <a:schemeClr val="accent5"/>
              </a:solidFill>
            </a:endParaRPr>
          </a:p>
          <a:p>
            <a:pPr marL="285750" lvl="0" indent="-285750" algn="l" rtl="0">
              <a:lnSpc>
                <a:spcPct val="100000"/>
              </a:lnSpc>
              <a:spcBef>
                <a:spcPts val="600"/>
              </a:spcBef>
              <a:spcAft>
                <a:spcPts val="0"/>
              </a:spcAft>
              <a:buSzPts val="2400"/>
              <a:buFont typeface="Arial" panose="020B0604020202020204" pitchFamily="34" charset="0"/>
              <a:buChar char="•"/>
            </a:pPr>
            <a:endParaRPr lang="en" sz="1800" b="0" i="0" u="none" strike="noStrike" cap="none" dirty="0">
              <a:solidFill>
                <a:schemeClr val="accent5"/>
              </a:solidFill>
              <a:sym typeface="Titillium Web Light"/>
            </a:endParaRPr>
          </a:p>
          <a:p>
            <a:pPr marL="285750" lvl="0" indent="-285750" algn="l" rtl="0">
              <a:lnSpc>
                <a:spcPct val="100000"/>
              </a:lnSpc>
              <a:spcBef>
                <a:spcPts val="600"/>
              </a:spcBef>
              <a:spcAft>
                <a:spcPts val="0"/>
              </a:spcAft>
              <a:buSzPts val="2400"/>
              <a:buFont typeface="Arial" panose="020B0604020202020204" pitchFamily="34" charset="0"/>
              <a:buChar char="•"/>
            </a:pPr>
            <a:r>
              <a:rPr lang="en" sz="1800" b="0" i="0" u="none" strike="noStrike" cap="none" dirty="0">
                <a:solidFill>
                  <a:schemeClr val="accent5"/>
                </a:solidFill>
                <a:sym typeface="Titillium Web Light"/>
              </a:rPr>
              <a:t>Make sure you are both understood</a:t>
            </a:r>
            <a:endParaRPr dirty="0">
              <a:solidFill>
                <a:schemeClr val="accent5"/>
              </a:solidFill>
            </a:endParaRPr>
          </a:p>
          <a:p>
            <a:pPr marL="285750" marR="0" lvl="0" indent="-285750" algn="l" rtl="0">
              <a:lnSpc>
                <a:spcPct val="100000"/>
              </a:lnSpc>
              <a:spcBef>
                <a:spcPts val="600"/>
              </a:spcBef>
              <a:spcAft>
                <a:spcPts val="0"/>
              </a:spcAft>
              <a:buClr>
                <a:srgbClr val="06232F"/>
              </a:buClr>
              <a:buSzPts val="2400"/>
              <a:buFont typeface="Arial" panose="020B0604020202020204" pitchFamily="34" charset="0"/>
              <a:buChar char="•"/>
            </a:pPr>
            <a:endParaRPr sz="1350" b="0" i="0" u="none" strike="noStrike" cap="none" dirty="0">
              <a:solidFill>
                <a:schemeClr val="accent5"/>
              </a:solidFill>
              <a:latin typeface="Arial"/>
              <a:ea typeface="Arial"/>
              <a:cs typeface="Arial"/>
              <a:sym typeface="Arial"/>
            </a:endParaRPr>
          </a:p>
        </p:txBody>
      </p:sp>
      <p:pic>
        <p:nvPicPr>
          <p:cNvPr id="6146" name="Picture 2" descr="Active Listening - YouTube">
            <a:extLst>
              <a:ext uri="{FF2B5EF4-FFF2-40B4-BE49-F238E27FC236}">
                <a16:creationId xmlns:a16="http://schemas.microsoft.com/office/drawing/2014/main" id="{D38C02DF-B9C9-FEBF-8320-D9F124E73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447" y="1383723"/>
            <a:ext cx="4192443" cy="234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62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923</TotalTime>
  <Words>1563</Words>
  <Application>Microsoft Office PowerPoint</Application>
  <PresentationFormat>On-screen Show (16:9)</PresentationFormat>
  <Paragraphs>263</Paragraphs>
  <Slides>23</Slides>
  <Notes>23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Titillium Web</vt:lpstr>
      <vt:lpstr>Noto Sans Symbols</vt:lpstr>
      <vt:lpstr>Dosis ExtraLight</vt:lpstr>
      <vt:lpstr>Titillium Web Light</vt:lpstr>
      <vt:lpstr>Dosis Medium</vt:lpstr>
      <vt:lpstr>Quantico</vt:lpstr>
      <vt:lpstr>Arial</vt:lpstr>
      <vt:lpstr>Mowbray template</vt:lpstr>
      <vt:lpstr>Being Effective at Technical Communication</vt:lpstr>
      <vt:lpstr>Howdy!</vt:lpstr>
      <vt:lpstr>About Me</vt:lpstr>
      <vt:lpstr>What are we here to talk about? </vt:lpstr>
      <vt:lpstr>Why should you Care?</vt:lpstr>
      <vt:lpstr>What are you bringing (unconsciously)?</vt:lpstr>
      <vt:lpstr>Know Your Audience</vt:lpstr>
      <vt:lpstr>Learn You Some Business</vt:lpstr>
      <vt:lpstr>Actively Listen</vt:lpstr>
      <vt:lpstr>Non-verbal Communications</vt:lpstr>
      <vt:lpstr>Visual Medium</vt:lpstr>
      <vt:lpstr>Visual(ly Appealing) Medium</vt:lpstr>
      <vt:lpstr>Delivery method</vt:lpstr>
      <vt:lpstr>Personality Types</vt:lpstr>
      <vt:lpstr>Back It Up - My story from the near beginning</vt:lpstr>
      <vt:lpstr>Tell a Story</vt:lpstr>
      <vt:lpstr>Respect &amp; Empathy</vt:lpstr>
      <vt:lpstr>Open-Mindedness &amp; Awareness</vt:lpstr>
      <vt:lpstr>Confidence &amp; Persuasiveness</vt:lpstr>
      <vt:lpstr>Sound Bytes</vt:lpstr>
      <vt:lpstr>Do this for yourself</vt:lpstr>
      <vt:lpstr>Book Recommendations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Being Effective at Technical Communication</dc:title>
  <cp:lastModifiedBy>Joseph Houghes</cp:lastModifiedBy>
  <cp:revision>5</cp:revision>
  <dcterms:modified xsi:type="dcterms:W3CDTF">2023-04-05T19:36:53Z</dcterms:modified>
</cp:coreProperties>
</file>